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4" r:id="rId3"/>
  </p:sldMasterIdLst>
  <p:sldIdLst>
    <p:sldId id="256"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62" r:id="rId25"/>
  </p:sldIdLst>
  <p:sldSz cx="9144000" cy="5759450"/>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8000"/>
    <a:srgbClr val="003A00"/>
    <a:srgbClr val="284523"/>
    <a:srgbClr val="C1840F"/>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2" d="100"/>
          <a:sy n="82" d="100"/>
        </p:scale>
        <p:origin x="-156" y="-96"/>
      </p:cViewPr>
      <p:guideLst>
        <p:guide orient="horz" pos="1814"/>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7938" y="3182938"/>
            <a:ext cx="9151938" cy="2011362"/>
          </a:xfrm>
          <a:prstGeom prst="rect">
            <a:avLst/>
          </a:prstGeom>
          <a:solidFill>
            <a:schemeClr val="bg1">
              <a:alpha val="50000"/>
            </a:schemeClr>
          </a:solidFill>
          <a:ln w="9525">
            <a:noFill/>
            <a:miter lim="800000"/>
            <a:headEnd/>
            <a:tailEnd/>
          </a:ln>
          <a:effectLst/>
        </p:spPr>
        <p:txBody>
          <a:bodyPr>
            <a:spAutoFit/>
          </a:bodyPr>
          <a:lstStyle/>
          <a:p>
            <a:endParaRPr lang="pl-PL" altLang="zh-CN"/>
          </a:p>
          <a:p>
            <a:endParaRPr lang="pl-PL" altLang="zh-CN"/>
          </a:p>
          <a:p>
            <a:endParaRPr lang="pl-PL" altLang="zh-CN"/>
          </a:p>
          <a:p>
            <a:endParaRPr lang="pl-PL" altLang="zh-CN"/>
          </a:p>
          <a:p>
            <a:endParaRPr lang="pl-PL" altLang="zh-CN"/>
          </a:p>
          <a:p>
            <a:endParaRPr lang="pl-PL" altLang="zh-CN"/>
          </a:p>
          <a:p>
            <a:endParaRPr lang="pl-PL" altLang="zh-CN"/>
          </a:p>
        </p:txBody>
      </p:sp>
      <p:sp>
        <p:nvSpPr>
          <p:cNvPr id="2051" name="Rectangle 3"/>
          <p:cNvSpPr>
            <a:spLocks noGrp="1" noChangeArrowheads="1"/>
          </p:cNvSpPr>
          <p:nvPr>
            <p:ph type="ctrTitle"/>
          </p:nvPr>
        </p:nvSpPr>
        <p:spPr>
          <a:xfrm>
            <a:off x="685800" y="3254375"/>
            <a:ext cx="7772400" cy="993775"/>
          </a:xfrm>
          <a:noFill/>
        </p:spPr>
        <p:txBody>
          <a:bodyPr/>
          <a:lstStyle>
            <a:lvl1pPr algn="ctr">
              <a:defRPr sz="4000">
                <a:solidFill>
                  <a:srgbClr val="284523"/>
                </a:solidFill>
              </a:defRPr>
            </a:lvl1pPr>
          </a:lstStyle>
          <a:p>
            <a:r>
              <a:rPr lang="zh-CN"/>
              <a:t>单击此处编辑母版标题样式</a:t>
            </a:r>
          </a:p>
        </p:txBody>
      </p:sp>
      <p:sp>
        <p:nvSpPr>
          <p:cNvPr id="2052" name="Rectangle 4"/>
          <p:cNvSpPr>
            <a:spLocks noGrp="1" noChangeArrowheads="1"/>
          </p:cNvSpPr>
          <p:nvPr>
            <p:ph type="subTitle" idx="1"/>
          </p:nvPr>
        </p:nvSpPr>
        <p:spPr>
          <a:xfrm>
            <a:off x="1371600" y="4337050"/>
            <a:ext cx="6400800" cy="857250"/>
          </a:xfrm>
        </p:spPr>
        <p:txBody>
          <a:bodyPr/>
          <a:lstStyle>
            <a:lvl1pPr marL="0" indent="0" algn="ctr">
              <a:buFontTx/>
              <a:buNone/>
              <a:defRPr b="1"/>
            </a:lvl1pPr>
          </a:lstStyle>
          <a:p>
            <a:r>
              <a:rPr lang="zh-CN"/>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zh-CN"/>
          </a:p>
        </p:txBody>
      </p:sp>
      <p:sp>
        <p:nvSpPr>
          <p:cNvPr id="5" name="Symbol zastępczy stopki 4"/>
          <p:cNvSpPr>
            <a:spLocks noGrp="1"/>
          </p:cNvSpPr>
          <p:nvPr>
            <p:ph type="ftr" sz="quarter" idx="11"/>
          </p:nvPr>
        </p:nvSpPr>
        <p:spPr/>
        <p:txBody>
          <a:bodyPr/>
          <a:lstStyle>
            <a:lvl1pPr>
              <a:defRPr/>
            </a:lvl1pPr>
          </a:lstStyle>
          <a:p>
            <a:endParaRPr lang="pl-PL" altLang="zh-CN"/>
          </a:p>
        </p:txBody>
      </p:sp>
      <p:sp>
        <p:nvSpPr>
          <p:cNvPr id="6" name="Symbol zastępczy numeru slajdu 5"/>
          <p:cNvSpPr>
            <a:spLocks noGrp="1"/>
          </p:cNvSpPr>
          <p:nvPr>
            <p:ph type="sldNum" sz="quarter" idx="12"/>
          </p:nvPr>
        </p:nvSpPr>
        <p:spPr/>
        <p:txBody>
          <a:bodyPr/>
          <a:lstStyle>
            <a:lvl1pPr>
              <a:defRPr/>
            </a:lvl1pPr>
          </a:lstStyle>
          <a:p>
            <a:fld id="{CA36CC10-7C37-470C-A7F2-040AFC3FBF20}" type="slidenum">
              <a:rPr lang="pl-PL" altLang="zh-CN"/>
              <a:pPr/>
              <a:t>‹#›</a:t>
            </a:fld>
            <a:endParaRPr lang="pl-PL"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31775"/>
            <a:ext cx="2057400" cy="49149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31775"/>
            <a:ext cx="6019800" cy="49149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zh-CN"/>
          </a:p>
        </p:txBody>
      </p:sp>
      <p:sp>
        <p:nvSpPr>
          <p:cNvPr id="5" name="Symbol zastępczy stopki 4"/>
          <p:cNvSpPr>
            <a:spLocks noGrp="1"/>
          </p:cNvSpPr>
          <p:nvPr>
            <p:ph type="ftr" sz="quarter" idx="11"/>
          </p:nvPr>
        </p:nvSpPr>
        <p:spPr/>
        <p:txBody>
          <a:bodyPr/>
          <a:lstStyle>
            <a:lvl1pPr>
              <a:defRPr/>
            </a:lvl1pPr>
          </a:lstStyle>
          <a:p>
            <a:endParaRPr lang="pl-PL" altLang="zh-CN"/>
          </a:p>
        </p:txBody>
      </p:sp>
      <p:sp>
        <p:nvSpPr>
          <p:cNvPr id="6" name="Symbol zastępczy numeru slajdu 5"/>
          <p:cNvSpPr>
            <a:spLocks noGrp="1"/>
          </p:cNvSpPr>
          <p:nvPr>
            <p:ph type="sldNum" sz="quarter" idx="12"/>
          </p:nvPr>
        </p:nvSpPr>
        <p:spPr/>
        <p:txBody>
          <a:bodyPr/>
          <a:lstStyle>
            <a:lvl1pPr>
              <a:defRPr/>
            </a:lvl1pPr>
          </a:lstStyle>
          <a:p>
            <a:fld id="{96FA05D7-0958-49C5-B3E2-36925B357FA8}" type="slidenum">
              <a:rPr lang="pl-PL" altLang="zh-CN"/>
              <a:pPr/>
              <a:t>‹#›</a:t>
            </a:fld>
            <a:endParaRPr lang="pl-PL"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789113"/>
            <a:ext cx="7772400" cy="123507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263900"/>
            <a:ext cx="6400800" cy="14716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endParaRPr lang="pl-PL" altLang="zh-CN"/>
          </a:p>
        </p:txBody>
      </p:sp>
      <p:sp>
        <p:nvSpPr>
          <p:cNvPr id="5" name="Symbol zastępczy stopki 4"/>
          <p:cNvSpPr>
            <a:spLocks noGrp="1"/>
          </p:cNvSpPr>
          <p:nvPr>
            <p:ph type="ftr" sz="quarter" idx="11"/>
          </p:nvPr>
        </p:nvSpPr>
        <p:spPr/>
        <p:txBody>
          <a:bodyPr/>
          <a:lstStyle>
            <a:lvl1pPr>
              <a:defRPr/>
            </a:lvl1pPr>
          </a:lstStyle>
          <a:p>
            <a:endParaRPr lang="pl-PL" altLang="zh-CN"/>
          </a:p>
        </p:txBody>
      </p:sp>
      <p:sp>
        <p:nvSpPr>
          <p:cNvPr id="6" name="Symbol zastępczy numeru slajdu 5"/>
          <p:cNvSpPr>
            <a:spLocks noGrp="1"/>
          </p:cNvSpPr>
          <p:nvPr>
            <p:ph type="sldNum" sz="quarter" idx="12"/>
          </p:nvPr>
        </p:nvSpPr>
        <p:spPr/>
        <p:txBody>
          <a:bodyPr/>
          <a:lstStyle>
            <a:lvl1pPr>
              <a:defRPr/>
            </a:lvl1pPr>
          </a:lstStyle>
          <a:p>
            <a:fld id="{BFAEB670-CCD7-48CB-89D8-384A1511BB29}" type="slidenum">
              <a:rPr lang="pl-PL" altLang="zh-CN"/>
              <a:pPr/>
              <a:t>‹#›</a:t>
            </a:fld>
            <a:endParaRPr lang="pl-PL"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zh-CN"/>
          </a:p>
        </p:txBody>
      </p:sp>
      <p:sp>
        <p:nvSpPr>
          <p:cNvPr id="5" name="Symbol zastępczy stopki 4"/>
          <p:cNvSpPr>
            <a:spLocks noGrp="1"/>
          </p:cNvSpPr>
          <p:nvPr>
            <p:ph type="ftr" sz="quarter" idx="11"/>
          </p:nvPr>
        </p:nvSpPr>
        <p:spPr/>
        <p:txBody>
          <a:bodyPr/>
          <a:lstStyle>
            <a:lvl1pPr>
              <a:defRPr/>
            </a:lvl1pPr>
          </a:lstStyle>
          <a:p>
            <a:endParaRPr lang="pl-PL" altLang="zh-CN"/>
          </a:p>
        </p:txBody>
      </p:sp>
      <p:sp>
        <p:nvSpPr>
          <p:cNvPr id="6" name="Symbol zastępczy numeru slajdu 5"/>
          <p:cNvSpPr>
            <a:spLocks noGrp="1"/>
          </p:cNvSpPr>
          <p:nvPr>
            <p:ph type="sldNum" sz="quarter" idx="12"/>
          </p:nvPr>
        </p:nvSpPr>
        <p:spPr/>
        <p:txBody>
          <a:bodyPr/>
          <a:lstStyle>
            <a:lvl1pPr>
              <a:defRPr/>
            </a:lvl1pPr>
          </a:lstStyle>
          <a:p>
            <a:fld id="{2C335383-529E-4EB7-85C9-B3243C467C6F}" type="slidenum">
              <a:rPr lang="pl-PL" altLang="zh-CN"/>
              <a:pPr/>
              <a:t>‹#›</a:t>
            </a:fld>
            <a:endParaRPr lang="pl-PL"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700463"/>
            <a:ext cx="7772400" cy="1144587"/>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441575"/>
            <a:ext cx="7772400" cy="12588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ltLang="zh-CN"/>
          </a:p>
        </p:txBody>
      </p:sp>
      <p:sp>
        <p:nvSpPr>
          <p:cNvPr id="5" name="Symbol zastępczy stopki 4"/>
          <p:cNvSpPr>
            <a:spLocks noGrp="1"/>
          </p:cNvSpPr>
          <p:nvPr>
            <p:ph type="ftr" sz="quarter" idx="11"/>
          </p:nvPr>
        </p:nvSpPr>
        <p:spPr/>
        <p:txBody>
          <a:bodyPr/>
          <a:lstStyle>
            <a:lvl1pPr>
              <a:defRPr/>
            </a:lvl1pPr>
          </a:lstStyle>
          <a:p>
            <a:endParaRPr lang="pl-PL" altLang="zh-CN"/>
          </a:p>
        </p:txBody>
      </p:sp>
      <p:sp>
        <p:nvSpPr>
          <p:cNvPr id="6" name="Symbol zastępczy numeru slajdu 5"/>
          <p:cNvSpPr>
            <a:spLocks noGrp="1"/>
          </p:cNvSpPr>
          <p:nvPr>
            <p:ph type="sldNum" sz="quarter" idx="12"/>
          </p:nvPr>
        </p:nvSpPr>
        <p:spPr/>
        <p:txBody>
          <a:bodyPr/>
          <a:lstStyle>
            <a:lvl1pPr>
              <a:defRPr/>
            </a:lvl1pPr>
          </a:lstStyle>
          <a:p>
            <a:fld id="{B075C6EB-4911-41F5-9DE3-47CDA95A1AB8}" type="slidenum">
              <a:rPr lang="pl-PL" altLang="zh-CN"/>
              <a:pPr/>
              <a:t>‹#›</a:t>
            </a:fld>
            <a:endParaRPr lang="pl-PL"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344613"/>
            <a:ext cx="3529013" cy="380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138613" y="1344613"/>
            <a:ext cx="3529012" cy="380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pl-PL" altLang="zh-CN"/>
          </a:p>
        </p:txBody>
      </p:sp>
      <p:sp>
        <p:nvSpPr>
          <p:cNvPr id="6" name="Symbol zastępczy stopki 5"/>
          <p:cNvSpPr>
            <a:spLocks noGrp="1"/>
          </p:cNvSpPr>
          <p:nvPr>
            <p:ph type="ftr" sz="quarter" idx="11"/>
          </p:nvPr>
        </p:nvSpPr>
        <p:spPr/>
        <p:txBody>
          <a:bodyPr/>
          <a:lstStyle>
            <a:lvl1pPr>
              <a:defRPr/>
            </a:lvl1pPr>
          </a:lstStyle>
          <a:p>
            <a:endParaRPr lang="pl-PL" altLang="zh-CN"/>
          </a:p>
        </p:txBody>
      </p:sp>
      <p:sp>
        <p:nvSpPr>
          <p:cNvPr id="7" name="Symbol zastępczy numeru slajdu 6"/>
          <p:cNvSpPr>
            <a:spLocks noGrp="1"/>
          </p:cNvSpPr>
          <p:nvPr>
            <p:ph type="sldNum" sz="quarter" idx="12"/>
          </p:nvPr>
        </p:nvSpPr>
        <p:spPr/>
        <p:txBody>
          <a:bodyPr/>
          <a:lstStyle>
            <a:lvl1pPr>
              <a:defRPr/>
            </a:lvl1pPr>
          </a:lstStyle>
          <a:p>
            <a:fld id="{0665C966-D69C-4A05-9579-B34059E5DE0F}" type="slidenum">
              <a:rPr lang="pl-PL" altLang="zh-CN"/>
              <a:pPr/>
              <a:t>‹#›</a:t>
            </a:fld>
            <a:endParaRPr lang="pl-PL"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30188"/>
            <a:ext cx="8229600" cy="96043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289050"/>
            <a:ext cx="4040188" cy="538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1827213"/>
            <a:ext cx="4040188" cy="3317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289050"/>
            <a:ext cx="4041775" cy="538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1827213"/>
            <a:ext cx="4041775" cy="3317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pl-PL" altLang="zh-CN"/>
          </a:p>
        </p:txBody>
      </p:sp>
      <p:sp>
        <p:nvSpPr>
          <p:cNvPr id="8" name="Symbol zastępczy stopki 7"/>
          <p:cNvSpPr>
            <a:spLocks noGrp="1"/>
          </p:cNvSpPr>
          <p:nvPr>
            <p:ph type="ftr" sz="quarter" idx="11"/>
          </p:nvPr>
        </p:nvSpPr>
        <p:spPr/>
        <p:txBody>
          <a:bodyPr/>
          <a:lstStyle>
            <a:lvl1pPr>
              <a:defRPr/>
            </a:lvl1pPr>
          </a:lstStyle>
          <a:p>
            <a:endParaRPr lang="pl-PL" altLang="zh-CN"/>
          </a:p>
        </p:txBody>
      </p:sp>
      <p:sp>
        <p:nvSpPr>
          <p:cNvPr id="9" name="Symbol zastępczy numeru slajdu 8"/>
          <p:cNvSpPr>
            <a:spLocks noGrp="1"/>
          </p:cNvSpPr>
          <p:nvPr>
            <p:ph type="sldNum" sz="quarter" idx="12"/>
          </p:nvPr>
        </p:nvSpPr>
        <p:spPr/>
        <p:txBody>
          <a:bodyPr/>
          <a:lstStyle>
            <a:lvl1pPr>
              <a:defRPr/>
            </a:lvl1pPr>
          </a:lstStyle>
          <a:p>
            <a:fld id="{697246CE-943D-4C3C-A070-0149662E8FF6}" type="slidenum">
              <a:rPr lang="pl-PL" altLang="zh-CN"/>
              <a:pPr/>
              <a:t>‹#›</a:t>
            </a:fld>
            <a:endParaRPr lang="pl-PL"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pl-PL" altLang="zh-CN"/>
          </a:p>
        </p:txBody>
      </p:sp>
      <p:sp>
        <p:nvSpPr>
          <p:cNvPr id="4" name="Symbol zastępczy stopki 3"/>
          <p:cNvSpPr>
            <a:spLocks noGrp="1"/>
          </p:cNvSpPr>
          <p:nvPr>
            <p:ph type="ftr" sz="quarter" idx="11"/>
          </p:nvPr>
        </p:nvSpPr>
        <p:spPr/>
        <p:txBody>
          <a:bodyPr/>
          <a:lstStyle>
            <a:lvl1pPr>
              <a:defRPr/>
            </a:lvl1pPr>
          </a:lstStyle>
          <a:p>
            <a:endParaRPr lang="pl-PL" altLang="zh-CN"/>
          </a:p>
        </p:txBody>
      </p:sp>
      <p:sp>
        <p:nvSpPr>
          <p:cNvPr id="5" name="Symbol zastępczy numeru slajdu 4"/>
          <p:cNvSpPr>
            <a:spLocks noGrp="1"/>
          </p:cNvSpPr>
          <p:nvPr>
            <p:ph type="sldNum" sz="quarter" idx="12"/>
          </p:nvPr>
        </p:nvSpPr>
        <p:spPr/>
        <p:txBody>
          <a:bodyPr/>
          <a:lstStyle>
            <a:lvl1pPr>
              <a:defRPr/>
            </a:lvl1pPr>
          </a:lstStyle>
          <a:p>
            <a:fld id="{A0F686CE-18F1-4EFD-A456-EFB20355A3C8}" type="slidenum">
              <a:rPr lang="pl-PL" altLang="zh-CN"/>
              <a:pPr/>
              <a:t>‹#›</a:t>
            </a:fld>
            <a:endParaRPr lang="pl-PL"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ltLang="zh-CN"/>
          </a:p>
        </p:txBody>
      </p:sp>
      <p:sp>
        <p:nvSpPr>
          <p:cNvPr id="3" name="Symbol zastępczy stopki 2"/>
          <p:cNvSpPr>
            <a:spLocks noGrp="1"/>
          </p:cNvSpPr>
          <p:nvPr>
            <p:ph type="ftr" sz="quarter" idx="11"/>
          </p:nvPr>
        </p:nvSpPr>
        <p:spPr/>
        <p:txBody>
          <a:bodyPr/>
          <a:lstStyle>
            <a:lvl1pPr>
              <a:defRPr/>
            </a:lvl1pPr>
          </a:lstStyle>
          <a:p>
            <a:endParaRPr lang="pl-PL" altLang="zh-CN"/>
          </a:p>
        </p:txBody>
      </p:sp>
      <p:sp>
        <p:nvSpPr>
          <p:cNvPr id="4" name="Symbol zastępczy numeru slajdu 3"/>
          <p:cNvSpPr>
            <a:spLocks noGrp="1"/>
          </p:cNvSpPr>
          <p:nvPr>
            <p:ph type="sldNum" sz="quarter" idx="12"/>
          </p:nvPr>
        </p:nvSpPr>
        <p:spPr/>
        <p:txBody>
          <a:bodyPr/>
          <a:lstStyle>
            <a:lvl1pPr>
              <a:defRPr/>
            </a:lvl1pPr>
          </a:lstStyle>
          <a:p>
            <a:fld id="{5EF9A64A-26C8-4595-B538-562803DC9382}" type="slidenum">
              <a:rPr lang="pl-PL" altLang="zh-CN"/>
              <a:pPr/>
              <a:t>‹#›</a:t>
            </a:fld>
            <a:endParaRPr lang="pl-PL"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3008313" cy="976313"/>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28600"/>
            <a:ext cx="5111750" cy="49164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204913"/>
            <a:ext cx="3008313" cy="3940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ltLang="zh-CN"/>
          </a:p>
        </p:txBody>
      </p:sp>
      <p:sp>
        <p:nvSpPr>
          <p:cNvPr id="6" name="Symbol zastępczy stopki 5"/>
          <p:cNvSpPr>
            <a:spLocks noGrp="1"/>
          </p:cNvSpPr>
          <p:nvPr>
            <p:ph type="ftr" sz="quarter" idx="11"/>
          </p:nvPr>
        </p:nvSpPr>
        <p:spPr/>
        <p:txBody>
          <a:bodyPr/>
          <a:lstStyle>
            <a:lvl1pPr>
              <a:defRPr/>
            </a:lvl1pPr>
          </a:lstStyle>
          <a:p>
            <a:endParaRPr lang="pl-PL" altLang="zh-CN"/>
          </a:p>
        </p:txBody>
      </p:sp>
      <p:sp>
        <p:nvSpPr>
          <p:cNvPr id="7" name="Symbol zastępczy numeru slajdu 6"/>
          <p:cNvSpPr>
            <a:spLocks noGrp="1"/>
          </p:cNvSpPr>
          <p:nvPr>
            <p:ph type="sldNum" sz="quarter" idx="12"/>
          </p:nvPr>
        </p:nvSpPr>
        <p:spPr/>
        <p:txBody>
          <a:bodyPr/>
          <a:lstStyle>
            <a:lvl1pPr>
              <a:defRPr/>
            </a:lvl1pPr>
          </a:lstStyle>
          <a:p>
            <a:fld id="{1146636A-5E7E-4622-BBAF-01BD91C13D09}" type="slidenum">
              <a:rPr lang="pl-PL" altLang="zh-CN"/>
              <a:pPr/>
              <a:t>‹#›</a:t>
            </a:fld>
            <a:endParaRPr lang="pl-PL"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zh-CN"/>
          </a:p>
        </p:txBody>
      </p:sp>
      <p:sp>
        <p:nvSpPr>
          <p:cNvPr id="5" name="Symbol zastępczy stopki 4"/>
          <p:cNvSpPr>
            <a:spLocks noGrp="1"/>
          </p:cNvSpPr>
          <p:nvPr>
            <p:ph type="ftr" sz="quarter" idx="11"/>
          </p:nvPr>
        </p:nvSpPr>
        <p:spPr/>
        <p:txBody>
          <a:bodyPr/>
          <a:lstStyle>
            <a:lvl1pPr>
              <a:defRPr/>
            </a:lvl1pPr>
          </a:lstStyle>
          <a:p>
            <a:endParaRPr lang="pl-PL" altLang="zh-CN"/>
          </a:p>
        </p:txBody>
      </p:sp>
      <p:sp>
        <p:nvSpPr>
          <p:cNvPr id="6" name="Symbol zastępczy numeru slajdu 5"/>
          <p:cNvSpPr>
            <a:spLocks noGrp="1"/>
          </p:cNvSpPr>
          <p:nvPr>
            <p:ph type="sldNum" sz="quarter" idx="12"/>
          </p:nvPr>
        </p:nvSpPr>
        <p:spPr/>
        <p:txBody>
          <a:bodyPr/>
          <a:lstStyle>
            <a:lvl1pPr>
              <a:defRPr/>
            </a:lvl1pPr>
          </a:lstStyle>
          <a:p>
            <a:fld id="{C5917536-6899-4DF7-AB68-E31EE9B3455A}" type="slidenum">
              <a:rPr lang="pl-PL" altLang="zh-CN"/>
              <a:pPr/>
              <a:t>‹#›</a:t>
            </a:fld>
            <a:endParaRPr lang="pl-PL"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032250"/>
            <a:ext cx="5486400" cy="474663"/>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514350"/>
            <a:ext cx="5486400" cy="34559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506913"/>
            <a:ext cx="5486400" cy="676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ltLang="zh-CN"/>
          </a:p>
        </p:txBody>
      </p:sp>
      <p:sp>
        <p:nvSpPr>
          <p:cNvPr id="6" name="Symbol zastępczy stopki 5"/>
          <p:cNvSpPr>
            <a:spLocks noGrp="1"/>
          </p:cNvSpPr>
          <p:nvPr>
            <p:ph type="ftr" sz="quarter" idx="11"/>
          </p:nvPr>
        </p:nvSpPr>
        <p:spPr/>
        <p:txBody>
          <a:bodyPr/>
          <a:lstStyle>
            <a:lvl1pPr>
              <a:defRPr/>
            </a:lvl1pPr>
          </a:lstStyle>
          <a:p>
            <a:endParaRPr lang="pl-PL" altLang="zh-CN"/>
          </a:p>
        </p:txBody>
      </p:sp>
      <p:sp>
        <p:nvSpPr>
          <p:cNvPr id="7" name="Symbol zastępczy numeru slajdu 6"/>
          <p:cNvSpPr>
            <a:spLocks noGrp="1"/>
          </p:cNvSpPr>
          <p:nvPr>
            <p:ph type="sldNum" sz="quarter" idx="12"/>
          </p:nvPr>
        </p:nvSpPr>
        <p:spPr/>
        <p:txBody>
          <a:bodyPr/>
          <a:lstStyle>
            <a:lvl1pPr>
              <a:defRPr/>
            </a:lvl1pPr>
          </a:lstStyle>
          <a:p>
            <a:fld id="{EB9034D1-FA1E-457E-92B3-5E2EB3C5B011}" type="slidenum">
              <a:rPr lang="pl-PL" altLang="zh-CN"/>
              <a:pPr/>
              <a:t>‹#›</a:t>
            </a:fld>
            <a:endParaRPr lang="pl-PL"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zh-CN"/>
          </a:p>
        </p:txBody>
      </p:sp>
      <p:sp>
        <p:nvSpPr>
          <p:cNvPr id="5" name="Symbol zastępczy stopki 4"/>
          <p:cNvSpPr>
            <a:spLocks noGrp="1"/>
          </p:cNvSpPr>
          <p:nvPr>
            <p:ph type="ftr" sz="quarter" idx="11"/>
          </p:nvPr>
        </p:nvSpPr>
        <p:spPr/>
        <p:txBody>
          <a:bodyPr/>
          <a:lstStyle>
            <a:lvl1pPr>
              <a:defRPr/>
            </a:lvl1pPr>
          </a:lstStyle>
          <a:p>
            <a:endParaRPr lang="pl-PL" altLang="zh-CN"/>
          </a:p>
        </p:txBody>
      </p:sp>
      <p:sp>
        <p:nvSpPr>
          <p:cNvPr id="6" name="Symbol zastępczy numeru slajdu 5"/>
          <p:cNvSpPr>
            <a:spLocks noGrp="1"/>
          </p:cNvSpPr>
          <p:nvPr>
            <p:ph type="sldNum" sz="quarter" idx="12"/>
          </p:nvPr>
        </p:nvSpPr>
        <p:spPr/>
        <p:txBody>
          <a:bodyPr/>
          <a:lstStyle>
            <a:lvl1pPr>
              <a:defRPr/>
            </a:lvl1pPr>
          </a:lstStyle>
          <a:p>
            <a:fld id="{EC06BA47-EE71-4498-A3DE-F5E5571C4C86}" type="slidenum">
              <a:rPr lang="pl-PL" altLang="zh-CN"/>
              <a:pPr/>
              <a:t>‹#›</a:t>
            </a:fld>
            <a:endParaRPr lang="pl-PL"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5865813" y="231775"/>
            <a:ext cx="1801812" cy="49149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31775"/>
            <a:ext cx="5256213" cy="49149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zh-CN"/>
          </a:p>
        </p:txBody>
      </p:sp>
      <p:sp>
        <p:nvSpPr>
          <p:cNvPr id="5" name="Symbol zastępczy stopki 4"/>
          <p:cNvSpPr>
            <a:spLocks noGrp="1"/>
          </p:cNvSpPr>
          <p:nvPr>
            <p:ph type="ftr" sz="quarter" idx="11"/>
          </p:nvPr>
        </p:nvSpPr>
        <p:spPr/>
        <p:txBody>
          <a:bodyPr/>
          <a:lstStyle>
            <a:lvl1pPr>
              <a:defRPr/>
            </a:lvl1pPr>
          </a:lstStyle>
          <a:p>
            <a:endParaRPr lang="pl-PL" altLang="zh-CN"/>
          </a:p>
        </p:txBody>
      </p:sp>
      <p:sp>
        <p:nvSpPr>
          <p:cNvPr id="6" name="Symbol zastępczy numeru slajdu 5"/>
          <p:cNvSpPr>
            <a:spLocks noGrp="1"/>
          </p:cNvSpPr>
          <p:nvPr>
            <p:ph type="sldNum" sz="quarter" idx="12"/>
          </p:nvPr>
        </p:nvSpPr>
        <p:spPr/>
        <p:txBody>
          <a:bodyPr/>
          <a:lstStyle>
            <a:lvl1pPr>
              <a:defRPr/>
            </a:lvl1pPr>
          </a:lstStyle>
          <a:p>
            <a:fld id="{6093A724-809E-4B72-B8E6-92377BBA786F}" type="slidenum">
              <a:rPr lang="pl-PL" altLang="zh-CN"/>
              <a:pPr/>
              <a:t>‹#›</a:t>
            </a:fld>
            <a:endParaRPr lang="pl-PL"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789113"/>
            <a:ext cx="7772400" cy="123507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263900"/>
            <a:ext cx="6400800" cy="14716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endParaRPr lang="pl-PL" altLang="zh-CN"/>
          </a:p>
        </p:txBody>
      </p:sp>
      <p:sp>
        <p:nvSpPr>
          <p:cNvPr id="5" name="Symbol zastępczy stopki 4"/>
          <p:cNvSpPr>
            <a:spLocks noGrp="1"/>
          </p:cNvSpPr>
          <p:nvPr>
            <p:ph type="ftr" sz="quarter" idx="11"/>
          </p:nvPr>
        </p:nvSpPr>
        <p:spPr/>
        <p:txBody>
          <a:bodyPr/>
          <a:lstStyle>
            <a:lvl1pPr>
              <a:defRPr/>
            </a:lvl1pPr>
          </a:lstStyle>
          <a:p>
            <a:endParaRPr lang="pl-PL" altLang="zh-CN"/>
          </a:p>
        </p:txBody>
      </p:sp>
      <p:sp>
        <p:nvSpPr>
          <p:cNvPr id="6" name="Symbol zastępczy numeru slajdu 5"/>
          <p:cNvSpPr>
            <a:spLocks noGrp="1"/>
          </p:cNvSpPr>
          <p:nvPr>
            <p:ph type="sldNum" sz="quarter" idx="12"/>
          </p:nvPr>
        </p:nvSpPr>
        <p:spPr/>
        <p:txBody>
          <a:bodyPr/>
          <a:lstStyle>
            <a:lvl1pPr>
              <a:defRPr/>
            </a:lvl1pPr>
          </a:lstStyle>
          <a:p>
            <a:fld id="{A5A82DB0-8CDF-4F8E-9B03-2EB13CDFF2AD}" type="slidenum">
              <a:rPr lang="pl-PL" altLang="zh-CN"/>
              <a:pPr/>
              <a:t>‹#›</a:t>
            </a:fld>
            <a:endParaRPr lang="pl-PL"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zh-CN"/>
          </a:p>
        </p:txBody>
      </p:sp>
      <p:sp>
        <p:nvSpPr>
          <p:cNvPr id="5" name="Symbol zastępczy stopki 4"/>
          <p:cNvSpPr>
            <a:spLocks noGrp="1"/>
          </p:cNvSpPr>
          <p:nvPr>
            <p:ph type="ftr" sz="quarter" idx="11"/>
          </p:nvPr>
        </p:nvSpPr>
        <p:spPr/>
        <p:txBody>
          <a:bodyPr/>
          <a:lstStyle>
            <a:lvl1pPr>
              <a:defRPr/>
            </a:lvl1pPr>
          </a:lstStyle>
          <a:p>
            <a:endParaRPr lang="pl-PL" altLang="zh-CN"/>
          </a:p>
        </p:txBody>
      </p:sp>
      <p:sp>
        <p:nvSpPr>
          <p:cNvPr id="6" name="Symbol zastępczy numeru slajdu 5"/>
          <p:cNvSpPr>
            <a:spLocks noGrp="1"/>
          </p:cNvSpPr>
          <p:nvPr>
            <p:ph type="sldNum" sz="quarter" idx="12"/>
          </p:nvPr>
        </p:nvSpPr>
        <p:spPr/>
        <p:txBody>
          <a:bodyPr/>
          <a:lstStyle>
            <a:lvl1pPr>
              <a:defRPr/>
            </a:lvl1pPr>
          </a:lstStyle>
          <a:p>
            <a:fld id="{62CBEDDE-D7EC-43F7-AA71-368668614771}" type="slidenum">
              <a:rPr lang="pl-PL" altLang="zh-CN"/>
              <a:pPr/>
              <a:t>‹#›</a:t>
            </a:fld>
            <a:endParaRPr lang="pl-PL"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700463"/>
            <a:ext cx="7772400" cy="1144587"/>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441575"/>
            <a:ext cx="7772400" cy="12588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ltLang="zh-CN"/>
          </a:p>
        </p:txBody>
      </p:sp>
      <p:sp>
        <p:nvSpPr>
          <p:cNvPr id="5" name="Symbol zastępczy stopki 4"/>
          <p:cNvSpPr>
            <a:spLocks noGrp="1"/>
          </p:cNvSpPr>
          <p:nvPr>
            <p:ph type="ftr" sz="quarter" idx="11"/>
          </p:nvPr>
        </p:nvSpPr>
        <p:spPr/>
        <p:txBody>
          <a:bodyPr/>
          <a:lstStyle>
            <a:lvl1pPr>
              <a:defRPr/>
            </a:lvl1pPr>
          </a:lstStyle>
          <a:p>
            <a:endParaRPr lang="pl-PL" altLang="zh-CN"/>
          </a:p>
        </p:txBody>
      </p:sp>
      <p:sp>
        <p:nvSpPr>
          <p:cNvPr id="6" name="Symbol zastępczy numeru slajdu 5"/>
          <p:cNvSpPr>
            <a:spLocks noGrp="1"/>
          </p:cNvSpPr>
          <p:nvPr>
            <p:ph type="sldNum" sz="quarter" idx="12"/>
          </p:nvPr>
        </p:nvSpPr>
        <p:spPr/>
        <p:txBody>
          <a:bodyPr/>
          <a:lstStyle>
            <a:lvl1pPr>
              <a:defRPr/>
            </a:lvl1pPr>
          </a:lstStyle>
          <a:p>
            <a:fld id="{9EB0DFF6-C43C-4CC9-81B7-72EC208F6654}" type="slidenum">
              <a:rPr lang="pl-PL" altLang="zh-CN"/>
              <a:pPr/>
              <a:t>‹#›</a:t>
            </a:fld>
            <a:endParaRPr lang="pl-PL"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343025"/>
            <a:ext cx="4038600" cy="3802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343025"/>
            <a:ext cx="4038600" cy="3802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pl-PL" altLang="zh-CN"/>
          </a:p>
        </p:txBody>
      </p:sp>
      <p:sp>
        <p:nvSpPr>
          <p:cNvPr id="6" name="Symbol zastępczy stopki 5"/>
          <p:cNvSpPr>
            <a:spLocks noGrp="1"/>
          </p:cNvSpPr>
          <p:nvPr>
            <p:ph type="ftr" sz="quarter" idx="11"/>
          </p:nvPr>
        </p:nvSpPr>
        <p:spPr/>
        <p:txBody>
          <a:bodyPr/>
          <a:lstStyle>
            <a:lvl1pPr>
              <a:defRPr/>
            </a:lvl1pPr>
          </a:lstStyle>
          <a:p>
            <a:endParaRPr lang="pl-PL" altLang="zh-CN"/>
          </a:p>
        </p:txBody>
      </p:sp>
      <p:sp>
        <p:nvSpPr>
          <p:cNvPr id="7" name="Symbol zastępczy numeru slajdu 6"/>
          <p:cNvSpPr>
            <a:spLocks noGrp="1"/>
          </p:cNvSpPr>
          <p:nvPr>
            <p:ph type="sldNum" sz="quarter" idx="12"/>
          </p:nvPr>
        </p:nvSpPr>
        <p:spPr/>
        <p:txBody>
          <a:bodyPr/>
          <a:lstStyle>
            <a:lvl1pPr>
              <a:defRPr/>
            </a:lvl1pPr>
          </a:lstStyle>
          <a:p>
            <a:fld id="{CC584AD7-4E93-4123-80C4-8844DDBDD9EA}" type="slidenum">
              <a:rPr lang="pl-PL" altLang="zh-CN"/>
              <a:pPr/>
              <a:t>‹#›</a:t>
            </a:fld>
            <a:endParaRPr lang="pl-PL"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30188"/>
            <a:ext cx="8229600" cy="96043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289050"/>
            <a:ext cx="4040188" cy="538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1827213"/>
            <a:ext cx="4040188" cy="3317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289050"/>
            <a:ext cx="4041775" cy="538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1827213"/>
            <a:ext cx="4041775" cy="3317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pl-PL" altLang="zh-CN"/>
          </a:p>
        </p:txBody>
      </p:sp>
      <p:sp>
        <p:nvSpPr>
          <p:cNvPr id="8" name="Symbol zastępczy stopki 7"/>
          <p:cNvSpPr>
            <a:spLocks noGrp="1"/>
          </p:cNvSpPr>
          <p:nvPr>
            <p:ph type="ftr" sz="quarter" idx="11"/>
          </p:nvPr>
        </p:nvSpPr>
        <p:spPr/>
        <p:txBody>
          <a:bodyPr/>
          <a:lstStyle>
            <a:lvl1pPr>
              <a:defRPr/>
            </a:lvl1pPr>
          </a:lstStyle>
          <a:p>
            <a:endParaRPr lang="pl-PL" altLang="zh-CN"/>
          </a:p>
        </p:txBody>
      </p:sp>
      <p:sp>
        <p:nvSpPr>
          <p:cNvPr id="9" name="Symbol zastępczy numeru slajdu 8"/>
          <p:cNvSpPr>
            <a:spLocks noGrp="1"/>
          </p:cNvSpPr>
          <p:nvPr>
            <p:ph type="sldNum" sz="quarter" idx="12"/>
          </p:nvPr>
        </p:nvSpPr>
        <p:spPr/>
        <p:txBody>
          <a:bodyPr/>
          <a:lstStyle>
            <a:lvl1pPr>
              <a:defRPr/>
            </a:lvl1pPr>
          </a:lstStyle>
          <a:p>
            <a:fld id="{B842A34A-6AB4-486C-9454-1D1F97FF5EDD}" type="slidenum">
              <a:rPr lang="pl-PL" altLang="zh-CN"/>
              <a:pPr/>
              <a:t>‹#›</a:t>
            </a:fld>
            <a:endParaRPr lang="pl-PL"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pl-PL" altLang="zh-CN"/>
          </a:p>
        </p:txBody>
      </p:sp>
      <p:sp>
        <p:nvSpPr>
          <p:cNvPr id="4" name="Symbol zastępczy stopki 3"/>
          <p:cNvSpPr>
            <a:spLocks noGrp="1"/>
          </p:cNvSpPr>
          <p:nvPr>
            <p:ph type="ftr" sz="quarter" idx="11"/>
          </p:nvPr>
        </p:nvSpPr>
        <p:spPr/>
        <p:txBody>
          <a:bodyPr/>
          <a:lstStyle>
            <a:lvl1pPr>
              <a:defRPr/>
            </a:lvl1pPr>
          </a:lstStyle>
          <a:p>
            <a:endParaRPr lang="pl-PL" altLang="zh-CN"/>
          </a:p>
        </p:txBody>
      </p:sp>
      <p:sp>
        <p:nvSpPr>
          <p:cNvPr id="5" name="Symbol zastępczy numeru slajdu 4"/>
          <p:cNvSpPr>
            <a:spLocks noGrp="1"/>
          </p:cNvSpPr>
          <p:nvPr>
            <p:ph type="sldNum" sz="quarter" idx="12"/>
          </p:nvPr>
        </p:nvSpPr>
        <p:spPr/>
        <p:txBody>
          <a:bodyPr/>
          <a:lstStyle>
            <a:lvl1pPr>
              <a:defRPr/>
            </a:lvl1pPr>
          </a:lstStyle>
          <a:p>
            <a:fld id="{8D05D89D-F5A4-4400-B1C5-03DCE6E07A21}" type="slidenum">
              <a:rPr lang="pl-PL" altLang="zh-CN"/>
              <a:pPr/>
              <a:t>‹#›</a:t>
            </a:fld>
            <a:endParaRPr lang="pl-PL"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ltLang="zh-CN"/>
          </a:p>
        </p:txBody>
      </p:sp>
      <p:sp>
        <p:nvSpPr>
          <p:cNvPr id="3" name="Symbol zastępczy stopki 2"/>
          <p:cNvSpPr>
            <a:spLocks noGrp="1"/>
          </p:cNvSpPr>
          <p:nvPr>
            <p:ph type="ftr" sz="quarter" idx="11"/>
          </p:nvPr>
        </p:nvSpPr>
        <p:spPr/>
        <p:txBody>
          <a:bodyPr/>
          <a:lstStyle>
            <a:lvl1pPr>
              <a:defRPr/>
            </a:lvl1pPr>
          </a:lstStyle>
          <a:p>
            <a:endParaRPr lang="pl-PL" altLang="zh-CN"/>
          </a:p>
        </p:txBody>
      </p:sp>
      <p:sp>
        <p:nvSpPr>
          <p:cNvPr id="4" name="Symbol zastępczy numeru slajdu 3"/>
          <p:cNvSpPr>
            <a:spLocks noGrp="1"/>
          </p:cNvSpPr>
          <p:nvPr>
            <p:ph type="sldNum" sz="quarter" idx="12"/>
          </p:nvPr>
        </p:nvSpPr>
        <p:spPr/>
        <p:txBody>
          <a:bodyPr/>
          <a:lstStyle>
            <a:lvl1pPr>
              <a:defRPr/>
            </a:lvl1pPr>
          </a:lstStyle>
          <a:p>
            <a:fld id="{E7958F65-FFA2-444E-A63D-C6685611B6D0}" type="slidenum">
              <a:rPr lang="pl-PL" altLang="zh-CN"/>
              <a:pPr/>
              <a:t>‹#›</a:t>
            </a:fld>
            <a:endParaRPr lang="pl-PL"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700463"/>
            <a:ext cx="7772400" cy="1144587"/>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441575"/>
            <a:ext cx="7772400" cy="12588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ltLang="zh-CN"/>
          </a:p>
        </p:txBody>
      </p:sp>
      <p:sp>
        <p:nvSpPr>
          <p:cNvPr id="5" name="Symbol zastępczy stopki 4"/>
          <p:cNvSpPr>
            <a:spLocks noGrp="1"/>
          </p:cNvSpPr>
          <p:nvPr>
            <p:ph type="ftr" sz="quarter" idx="11"/>
          </p:nvPr>
        </p:nvSpPr>
        <p:spPr/>
        <p:txBody>
          <a:bodyPr/>
          <a:lstStyle>
            <a:lvl1pPr>
              <a:defRPr/>
            </a:lvl1pPr>
          </a:lstStyle>
          <a:p>
            <a:endParaRPr lang="pl-PL" altLang="zh-CN"/>
          </a:p>
        </p:txBody>
      </p:sp>
      <p:sp>
        <p:nvSpPr>
          <p:cNvPr id="6" name="Symbol zastępczy numeru slajdu 5"/>
          <p:cNvSpPr>
            <a:spLocks noGrp="1"/>
          </p:cNvSpPr>
          <p:nvPr>
            <p:ph type="sldNum" sz="quarter" idx="12"/>
          </p:nvPr>
        </p:nvSpPr>
        <p:spPr/>
        <p:txBody>
          <a:bodyPr/>
          <a:lstStyle>
            <a:lvl1pPr>
              <a:defRPr/>
            </a:lvl1pPr>
          </a:lstStyle>
          <a:p>
            <a:fld id="{E1AC3A5C-1A79-476F-8D53-866146B2E0D2}" type="slidenum">
              <a:rPr lang="pl-PL" altLang="zh-CN"/>
              <a:pPr/>
              <a:t>‹#›</a:t>
            </a:fld>
            <a:endParaRPr lang="pl-PL"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3008313" cy="976313"/>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28600"/>
            <a:ext cx="5111750" cy="49164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204913"/>
            <a:ext cx="3008313" cy="3940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ltLang="zh-CN"/>
          </a:p>
        </p:txBody>
      </p:sp>
      <p:sp>
        <p:nvSpPr>
          <p:cNvPr id="6" name="Symbol zastępczy stopki 5"/>
          <p:cNvSpPr>
            <a:spLocks noGrp="1"/>
          </p:cNvSpPr>
          <p:nvPr>
            <p:ph type="ftr" sz="quarter" idx="11"/>
          </p:nvPr>
        </p:nvSpPr>
        <p:spPr/>
        <p:txBody>
          <a:bodyPr/>
          <a:lstStyle>
            <a:lvl1pPr>
              <a:defRPr/>
            </a:lvl1pPr>
          </a:lstStyle>
          <a:p>
            <a:endParaRPr lang="pl-PL" altLang="zh-CN"/>
          </a:p>
        </p:txBody>
      </p:sp>
      <p:sp>
        <p:nvSpPr>
          <p:cNvPr id="7" name="Symbol zastępczy numeru slajdu 6"/>
          <p:cNvSpPr>
            <a:spLocks noGrp="1"/>
          </p:cNvSpPr>
          <p:nvPr>
            <p:ph type="sldNum" sz="quarter" idx="12"/>
          </p:nvPr>
        </p:nvSpPr>
        <p:spPr/>
        <p:txBody>
          <a:bodyPr/>
          <a:lstStyle>
            <a:lvl1pPr>
              <a:defRPr/>
            </a:lvl1pPr>
          </a:lstStyle>
          <a:p>
            <a:fld id="{30E8CE92-3BE4-4B0A-8D5A-0C25CDA211FE}" type="slidenum">
              <a:rPr lang="pl-PL" altLang="zh-CN"/>
              <a:pPr/>
              <a:t>‹#›</a:t>
            </a:fld>
            <a:endParaRPr lang="pl-PL"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032250"/>
            <a:ext cx="5486400" cy="474663"/>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514350"/>
            <a:ext cx="5486400" cy="34559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506913"/>
            <a:ext cx="5486400" cy="676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ltLang="zh-CN"/>
          </a:p>
        </p:txBody>
      </p:sp>
      <p:sp>
        <p:nvSpPr>
          <p:cNvPr id="6" name="Symbol zastępczy stopki 5"/>
          <p:cNvSpPr>
            <a:spLocks noGrp="1"/>
          </p:cNvSpPr>
          <p:nvPr>
            <p:ph type="ftr" sz="quarter" idx="11"/>
          </p:nvPr>
        </p:nvSpPr>
        <p:spPr/>
        <p:txBody>
          <a:bodyPr/>
          <a:lstStyle>
            <a:lvl1pPr>
              <a:defRPr/>
            </a:lvl1pPr>
          </a:lstStyle>
          <a:p>
            <a:endParaRPr lang="pl-PL" altLang="zh-CN"/>
          </a:p>
        </p:txBody>
      </p:sp>
      <p:sp>
        <p:nvSpPr>
          <p:cNvPr id="7" name="Symbol zastępczy numeru slajdu 6"/>
          <p:cNvSpPr>
            <a:spLocks noGrp="1"/>
          </p:cNvSpPr>
          <p:nvPr>
            <p:ph type="sldNum" sz="quarter" idx="12"/>
          </p:nvPr>
        </p:nvSpPr>
        <p:spPr/>
        <p:txBody>
          <a:bodyPr/>
          <a:lstStyle>
            <a:lvl1pPr>
              <a:defRPr/>
            </a:lvl1pPr>
          </a:lstStyle>
          <a:p>
            <a:fld id="{60D1B6C4-F2AB-4D5E-A602-D3EFAF2990AE}" type="slidenum">
              <a:rPr lang="pl-PL" altLang="zh-CN"/>
              <a:pPr/>
              <a:t>‹#›</a:t>
            </a:fld>
            <a:endParaRPr lang="pl-PL"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zh-CN"/>
          </a:p>
        </p:txBody>
      </p:sp>
      <p:sp>
        <p:nvSpPr>
          <p:cNvPr id="5" name="Symbol zastępczy stopki 4"/>
          <p:cNvSpPr>
            <a:spLocks noGrp="1"/>
          </p:cNvSpPr>
          <p:nvPr>
            <p:ph type="ftr" sz="quarter" idx="11"/>
          </p:nvPr>
        </p:nvSpPr>
        <p:spPr/>
        <p:txBody>
          <a:bodyPr/>
          <a:lstStyle>
            <a:lvl1pPr>
              <a:defRPr/>
            </a:lvl1pPr>
          </a:lstStyle>
          <a:p>
            <a:endParaRPr lang="pl-PL" altLang="zh-CN"/>
          </a:p>
        </p:txBody>
      </p:sp>
      <p:sp>
        <p:nvSpPr>
          <p:cNvPr id="6" name="Symbol zastępczy numeru slajdu 5"/>
          <p:cNvSpPr>
            <a:spLocks noGrp="1"/>
          </p:cNvSpPr>
          <p:nvPr>
            <p:ph type="sldNum" sz="quarter" idx="12"/>
          </p:nvPr>
        </p:nvSpPr>
        <p:spPr/>
        <p:txBody>
          <a:bodyPr/>
          <a:lstStyle>
            <a:lvl1pPr>
              <a:defRPr/>
            </a:lvl1pPr>
          </a:lstStyle>
          <a:p>
            <a:fld id="{E8BEFA47-2FC6-4705-A573-A1F59FFC1625}" type="slidenum">
              <a:rPr lang="pl-PL" altLang="zh-CN"/>
              <a:pPr/>
              <a:t>‹#›</a:t>
            </a:fld>
            <a:endParaRPr lang="pl-PL"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31775"/>
            <a:ext cx="2057400" cy="491331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31775"/>
            <a:ext cx="6019800" cy="491331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zh-CN"/>
          </a:p>
        </p:txBody>
      </p:sp>
      <p:sp>
        <p:nvSpPr>
          <p:cNvPr id="5" name="Symbol zastępczy stopki 4"/>
          <p:cNvSpPr>
            <a:spLocks noGrp="1"/>
          </p:cNvSpPr>
          <p:nvPr>
            <p:ph type="ftr" sz="quarter" idx="11"/>
          </p:nvPr>
        </p:nvSpPr>
        <p:spPr/>
        <p:txBody>
          <a:bodyPr/>
          <a:lstStyle>
            <a:lvl1pPr>
              <a:defRPr/>
            </a:lvl1pPr>
          </a:lstStyle>
          <a:p>
            <a:endParaRPr lang="pl-PL" altLang="zh-CN"/>
          </a:p>
        </p:txBody>
      </p:sp>
      <p:sp>
        <p:nvSpPr>
          <p:cNvPr id="6" name="Symbol zastępczy numeru slajdu 5"/>
          <p:cNvSpPr>
            <a:spLocks noGrp="1"/>
          </p:cNvSpPr>
          <p:nvPr>
            <p:ph type="sldNum" sz="quarter" idx="12"/>
          </p:nvPr>
        </p:nvSpPr>
        <p:spPr/>
        <p:txBody>
          <a:bodyPr/>
          <a:lstStyle>
            <a:lvl1pPr>
              <a:defRPr/>
            </a:lvl1pPr>
          </a:lstStyle>
          <a:p>
            <a:fld id="{6F133687-1ED4-49D2-81E1-93D36BA57325}" type="slidenum">
              <a:rPr lang="pl-PL" altLang="zh-CN"/>
              <a:pPr/>
              <a:t>‹#›</a:t>
            </a:fld>
            <a:endParaRPr lang="pl-PL"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538288"/>
            <a:ext cx="4038600" cy="3608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538288"/>
            <a:ext cx="4038600" cy="3608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pl-PL" altLang="zh-CN"/>
          </a:p>
        </p:txBody>
      </p:sp>
      <p:sp>
        <p:nvSpPr>
          <p:cNvPr id="6" name="Symbol zastępczy stopki 5"/>
          <p:cNvSpPr>
            <a:spLocks noGrp="1"/>
          </p:cNvSpPr>
          <p:nvPr>
            <p:ph type="ftr" sz="quarter" idx="11"/>
          </p:nvPr>
        </p:nvSpPr>
        <p:spPr/>
        <p:txBody>
          <a:bodyPr/>
          <a:lstStyle>
            <a:lvl1pPr>
              <a:defRPr/>
            </a:lvl1pPr>
          </a:lstStyle>
          <a:p>
            <a:endParaRPr lang="pl-PL" altLang="zh-CN"/>
          </a:p>
        </p:txBody>
      </p:sp>
      <p:sp>
        <p:nvSpPr>
          <p:cNvPr id="7" name="Symbol zastępczy numeru slajdu 6"/>
          <p:cNvSpPr>
            <a:spLocks noGrp="1"/>
          </p:cNvSpPr>
          <p:nvPr>
            <p:ph type="sldNum" sz="quarter" idx="12"/>
          </p:nvPr>
        </p:nvSpPr>
        <p:spPr/>
        <p:txBody>
          <a:bodyPr/>
          <a:lstStyle>
            <a:lvl1pPr>
              <a:defRPr/>
            </a:lvl1pPr>
          </a:lstStyle>
          <a:p>
            <a:fld id="{4819797A-DF72-4305-9E9A-C2997E08B33D}" type="slidenum">
              <a:rPr lang="pl-PL" altLang="zh-CN"/>
              <a:pPr/>
              <a:t>‹#›</a:t>
            </a:fld>
            <a:endParaRPr lang="pl-PL"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30188"/>
            <a:ext cx="8229600" cy="96043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289050"/>
            <a:ext cx="4040188" cy="538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1827213"/>
            <a:ext cx="4040188" cy="3317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289050"/>
            <a:ext cx="4041775" cy="538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1827213"/>
            <a:ext cx="4041775" cy="3317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pl-PL" altLang="zh-CN"/>
          </a:p>
        </p:txBody>
      </p:sp>
      <p:sp>
        <p:nvSpPr>
          <p:cNvPr id="8" name="Symbol zastępczy stopki 7"/>
          <p:cNvSpPr>
            <a:spLocks noGrp="1"/>
          </p:cNvSpPr>
          <p:nvPr>
            <p:ph type="ftr" sz="quarter" idx="11"/>
          </p:nvPr>
        </p:nvSpPr>
        <p:spPr/>
        <p:txBody>
          <a:bodyPr/>
          <a:lstStyle>
            <a:lvl1pPr>
              <a:defRPr/>
            </a:lvl1pPr>
          </a:lstStyle>
          <a:p>
            <a:endParaRPr lang="pl-PL" altLang="zh-CN"/>
          </a:p>
        </p:txBody>
      </p:sp>
      <p:sp>
        <p:nvSpPr>
          <p:cNvPr id="9" name="Symbol zastępczy numeru slajdu 8"/>
          <p:cNvSpPr>
            <a:spLocks noGrp="1"/>
          </p:cNvSpPr>
          <p:nvPr>
            <p:ph type="sldNum" sz="quarter" idx="12"/>
          </p:nvPr>
        </p:nvSpPr>
        <p:spPr/>
        <p:txBody>
          <a:bodyPr/>
          <a:lstStyle>
            <a:lvl1pPr>
              <a:defRPr/>
            </a:lvl1pPr>
          </a:lstStyle>
          <a:p>
            <a:fld id="{CFD66EF5-6EC3-4676-BD48-4AA523E32B90}" type="slidenum">
              <a:rPr lang="pl-PL" altLang="zh-CN"/>
              <a:pPr/>
              <a:t>‹#›</a:t>
            </a:fld>
            <a:endParaRPr lang="pl-PL"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pl-PL" altLang="zh-CN"/>
          </a:p>
        </p:txBody>
      </p:sp>
      <p:sp>
        <p:nvSpPr>
          <p:cNvPr id="4" name="Symbol zastępczy stopki 3"/>
          <p:cNvSpPr>
            <a:spLocks noGrp="1"/>
          </p:cNvSpPr>
          <p:nvPr>
            <p:ph type="ftr" sz="quarter" idx="11"/>
          </p:nvPr>
        </p:nvSpPr>
        <p:spPr/>
        <p:txBody>
          <a:bodyPr/>
          <a:lstStyle>
            <a:lvl1pPr>
              <a:defRPr/>
            </a:lvl1pPr>
          </a:lstStyle>
          <a:p>
            <a:endParaRPr lang="pl-PL" altLang="zh-CN"/>
          </a:p>
        </p:txBody>
      </p:sp>
      <p:sp>
        <p:nvSpPr>
          <p:cNvPr id="5" name="Symbol zastępczy numeru slajdu 4"/>
          <p:cNvSpPr>
            <a:spLocks noGrp="1"/>
          </p:cNvSpPr>
          <p:nvPr>
            <p:ph type="sldNum" sz="quarter" idx="12"/>
          </p:nvPr>
        </p:nvSpPr>
        <p:spPr/>
        <p:txBody>
          <a:bodyPr/>
          <a:lstStyle>
            <a:lvl1pPr>
              <a:defRPr/>
            </a:lvl1pPr>
          </a:lstStyle>
          <a:p>
            <a:fld id="{AC4F956F-B922-423E-9E8B-8DF0C4B3DCEA}" type="slidenum">
              <a:rPr lang="pl-PL" altLang="zh-CN"/>
              <a:pPr/>
              <a:t>‹#›</a:t>
            </a:fld>
            <a:endParaRPr lang="pl-PL"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ltLang="zh-CN"/>
          </a:p>
        </p:txBody>
      </p:sp>
      <p:sp>
        <p:nvSpPr>
          <p:cNvPr id="3" name="Symbol zastępczy stopki 2"/>
          <p:cNvSpPr>
            <a:spLocks noGrp="1"/>
          </p:cNvSpPr>
          <p:nvPr>
            <p:ph type="ftr" sz="quarter" idx="11"/>
          </p:nvPr>
        </p:nvSpPr>
        <p:spPr/>
        <p:txBody>
          <a:bodyPr/>
          <a:lstStyle>
            <a:lvl1pPr>
              <a:defRPr/>
            </a:lvl1pPr>
          </a:lstStyle>
          <a:p>
            <a:endParaRPr lang="pl-PL" altLang="zh-CN"/>
          </a:p>
        </p:txBody>
      </p:sp>
      <p:sp>
        <p:nvSpPr>
          <p:cNvPr id="4" name="Symbol zastępczy numeru slajdu 3"/>
          <p:cNvSpPr>
            <a:spLocks noGrp="1"/>
          </p:cNvSpPr>
          <p:nvPr>
            <p:ph type="sldNum" sz="quarter" idx="12"/>
          </p:nvPr>
        </p:nvSpPr>
        <p:spPr/>
        <p:txBody>
          <a:bodyPr/>
          <a:lstStyle>
            <a:lvl1pPr>
              <a:defRPr/>
            </a:lvl1pPr>
          </a:lstStyle>
          <a:p>
            <a:fld id="{C4568024-3163-4555-A94F-296288B24615}" type="slidenum">
              <a:rPr lang="pl-PL" altLang="zh-CN"/>
              <a:pPr/>
              <a:t>‹#›</a:t>
            </a:fld>
            <a:endParaRPr lang="pl-PL"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3008313" cy="976313"/>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28600"/>
            <a:ext cx="5111750" cy="49164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204913"/>
            <a:ext cx="3008313" cy="3940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ltLang="zh-CN"/>
          </a:p>
        </p:txBody>
      </p:sp>
      <p:sp>
        <p:nvSpPr>
          <p:cNvPr id="6" name="Symbol zastępczy stopki 5"/>
          <p:cNvSpPr>
            <a:spLocks noGrp="1"/>
          </p:cNvSpPr>
          <p:nvPr>
            <p:ph type="ftr" sz="quarter" idx="11"/>
          </p:nvPr>
        </p:nvSpPr>
        <p:spPr/>
        <p:txBody>
          <a:bodyPr/>
          <a:lstStyle>
            <a:lvl1pPr>
              <a:defRPr/>
            </a:lvl1pPr>
          </a:lstStyle>
          <a:p>
            <a:endParaRPr lang="pl-PL" altLang="zh-CN"/>
          </a:p>
        </p:txBody>
      </p:sp>
      <p:sp>
        <p:nvSpPr>
          <p:cNvPr id="7" name="Symbol zastępczy numeru slajdu 6"/>
          <p:cNvSpPr>
            <a:spLocks noGrp="1"/>
          </p:cNvSpPr>
          <p:nvPr>
            <p:ph type="sldNum" sz="quarter" idx="12"/>
          </p:nvPr>
        </p:nvSpPr>
        <p:spPr/>
        <p:txBody>
          <a:bodyPr/>
          <a:lstStyle>
            <a:lvl1pPr>
              <a:defRPr/>
            </a:lvl1pPr>
          </a:lstStyle>
          <a:p>
            <a:fld id="{756095E3-A6A3-4CEE-A5D8-D4D8B22C5ACC}" type="slidenum">
              <a:rPr lang="pl-PL" altLang="zh-CN"/>
              <a:pPr/>
              <a:t>‹#›</a:t>
            </a:fld>
            <a:endParaRPr lang="pl-PL"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032250"/>
            <a:ext cx="5486400" cy="474663"/>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514350"/>
            <a:ext cx="5486400" cy="34559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506913"/>
            <a:ext cx="5486400" cy="676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ltLang="zh-CN"/>
          </a:p>
        </p:txBody>
      </p:sp>
      <p:sp>
        <p:nvSpPr>
          <p:cNvPr id="6" name="Symbol zastępczy stopki 5"/>
          <p:cNvSpPr>
            <a:spLocks noGrp="1"/>
          </p:cNvSpPr>
          <p:nvPr>
            <p:ph type="ftr" sz="quarter" idx="11"/>
          </p:nvPr>
        </p:nvSpPr>
        <p:spPr/>
        <p:txBody>
          <a:bodyPr/>
          <a:lstStyle>
            <a:lvl1pPr>
              <a:defRPr/>
            </a:lvl1pPr>
          </a:lstStyle>
          <a:p>
            <a:endParaRPr lang="pl-PL" altLang="zh-CN"/>
          </a:p>
        </p:txBody>
      </p:sp>
      <p:sp>
        <p:nvSpPr>
          <p:cNvPr id="7" name="Symbol zastępczy numeru slajdu 6"/>
          <p:cNvSpPr>
            <a:spLocks noGrp="1"/>
          </p:cNvSpPr>
          <p:nvPr>
            <p:ph type="sldNum" sz="quarter" idx="12"/>
          </p:nvPr>
        </p:nvSpPr>
        <p:spPr/>
        <p:txBody>
          <a:bodyPr/>
          <a:lstStyle>
            <a:lvl1pPr>
              <a:defRPr/>
            </a:lvl1pPr>
          </a:lstStyle>
          <a:p>
            <a:fld id="{BFEC47D4-5DED-4E77-B0B4-154F9CF4C84D}" type="slidenum">
              <a:rPr lang="pl-PL" altLang="zh-CN"/>
              <a:pPr/>
              <a:t>‹#›</a:t>
            </a:fld>
            <a:endParaRPr lang="pl-PL"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under_the_tree-wallpaper-2560x1600"/>
          <p:cNvPicPr>
            <a:picLocks noChangeAspect="1" noChangeArrowheads="1"/>
          </p:cNvPicPr>
          <p:nvPr/>
        </p:nvPicPr>
        <p:blipFill>
          <a:blip r:embed="rId13" cstate="print"/>
          <a:srcRect b="73076"/>
          <a:stretch>
            <a:fillRect/>
          </a:stretch>
        </p:blipFill>
        <p:spPr bwMode="auto">
          <a:xfrm>
            <a:off x="0" y="0"/>
            <a:ext cx="9144000" cy="1538288"/>
          </a:xfrm>
          <a:prstGeom prst="rect">
            <a:avLst/>
          </a:prstGeom>
          <a:noFill/>
          <a:ln w="9525">
            <a:noFill/>
            <a:miter lim="800000"/>
            <a:headEnd/>
            <a:tailEnd/>
          </a:ln>
        </p:spPr>
      </p:pic>
      <p:sp>
        <p:nvSpPr>
          <p:cNvPr id="1027" name="Rectangle 3"/>
          <p:cNvSpPr>
            <a:spLocks noGrp="1" noChangeArrowheads="1"/>
          </p:cNvSpPr>
          <p:nvPr>
            <p:ph type="dt" sz="half" idx="2"/>
          </p:nvPr>
        </p:nvSpPr>
        <p:spPr bwMode="auto">
          <a:xfrm>
            <a:off x="457200" y="524510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ltLang="zh-CN"/>
          </a:p>
        </p:txBody>
      </p:sp>
      <p:sp>
        <p:nvSpPr>
          <p:cNvPr id="1028" name="Rectangle 4"/>
          <p:cNvSpPr>
            <a:spLocks noGrp="1" noChangeArrowheads="1"/>
          </p:cNvSpPr>
          <p:nvPr>
            <p:ph type="ftr" sz="quarter" idx="3"/>
          </p:nvPr>
        </p:nvSpPr>
        <p:spPr bwMode="auto">
          <a:xfrm>
            <a:off x="3124200" y="5245100"/>
            <a:ext cx="2895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ltLang="zh-CN"/>
          </a:p>
        </p:txBody>
      </p:sp>
      <p:sp>
        <p:nvSpPr>
          <p:cNvPr id="1029" name="Rectangle 5"/>
          <p:cNvSpPr>
            <a:spLocks noGrp="1" noChangeArrowheads="1"/>
          </p:cNvSpPr>
          <p:nvPr>
            <p:ph type="sldNum" sz="quarter" idx="4"/>
          </p:nvPr>
        </p:nvSpPr>
        <p:spPr bwMode="auto">
          <a:xfrm>
            <a:off x="6553200" y="524510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CDAF80-ECF1-4265-ADC8-9B8CB79F274D}" type="slidenum">
              <a:rPr lang="pl-PL" altLang="zh-CN"/>
              <a:pPr/>
              <a:t>‹#›</a:t>
            </a:fld>
            <a:endParaRPr lang="pl-PL" altLang="zh-CN"/>
          </a:p>
        </p:txBody>
      </p:sp>
      <p:sp>
        <p:nvSpPr>
          <p:cNvPr id="1030" name="Rectangle 6"/>
          <p:cNvSpPr>
            <a:spLocks noGrp="1" noChangeArrowheads="1"/>
          </p:cNvSpPr>
          <p:nvPr>
            <p:ph type="title"/>
          </p:nvPr>
        </p:nvSpPr>
        <p:spPr bwMode="auto">
          <a:xfrm>
            <a:off x="457200" y="231775"/>
            <a:ext cx="8229600" cy="1136650"/>
          </a:xfrm>
          <a:prstGeom prst="rect">
            <a:avLst/>
          </a:prstGeom>
          <a:solidFill>
            <a:schemeClr val="bg1">
              <a:alpha val="39999"/>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31" name="Rectangle 7"/>
          <p:cNvSpPr>
            <a:spLocks noGrp="1" noChangeArrowheads="1"/>
          </p:cNvSpPr>
          <p:nvPr>
            <p:ph type="body" idx="1"/>
          </p:nvPr>
        </p:nvSpPr>
        <p:spPr bwMode="auto">
          <a:xfrm>
            <a:off x="457200" y="1538288"/>
            <a:ext cx="8229600" cy="3608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Arial" pitchFamily="34" charset="0"/>
          <a:ea typeface="微软雅黑" pitchFamily="2" charset="-122"/>
        </a:defRPr>
      </a:lvl2pPr>
      <a:lvl3pPr algn="l" rtl="0" fontAlgn="base">
        <a:spcBef>
          <a:spcPct val="0"/>
        </a:spcBef>
        <a:spcAft>
          <a:spcPct val="0"/>
        </a:spcAft>
        <a:defRPr sz="3200" b="1">
          <a:solidFill>
            <a:schemeClr val="bg1"/>
          </a:solidFill>
          <a:latin typeface="Arial" pitchFamily="34" charset="0"/>
          <a:ea typeface="微软雅黑" pitchFamily="2" charset="-122"/>
        </a:defRPr>
      </a:lvl3pPr>
      <a:lvl4pPr algn="l" rtl="0" fontAlgn="base">
        <a:spcBef>
          <a:spcPct val="0"/>
        </a:spcBef>
        <a:spcAft>
          <a:spcPct val="0"/>
        </a:spcAft>
        <a:defRPr sz="3200" b="1">
          <a:solidFill>
            <a:schemeClr val="bg1"/>
          </a:solidFill>
          <a:latin typeface="Arial" pitchFamily="34" charset="0"/>
          <a:ea typeface="微软雅黑" pitchFamily="2" charset="-122"/>
        </a:defRPr>
      </a:lvl4pPr>
      <a:lvl5pPr algn="l" rtl="0" fontAlgn="base">
        <a:spcBef>
          <a:spcPct val="0"/>
        </a:spcBef>
        <a:spcAft>
          <a:spcPct val="0"/>
        </a:spcAft>
        <a:defRPr sz="3200" b="1">
          <a:solidFill>
            <a:schemeClr val="bg1"/>
          </a:solidFill>
          <a:latin typeface="Arial" pitchFamily="34" charset="0"/>
          <a:ea typeface="微软雅黑" pitchFamily="2" charset="-122"/>
        </a:defRPr>
      </a:lvl5pPr>
      <a:lvl6pPr marL="457200" algn="l" rtl="0" fontAlgn="base">
        <a:spcBef>
          <a:spcPct val="0"/>
        </a:spcBef>
        <a:spcAft>
          <a:spcPct val="0"/>
        </a:spcAft>
        <a:defRPr sz="3200" b="1">
          <a:solidFill>
            <a:schemeClr val="bg1"/>
          </a:solidFill>
          <a:latin typeface="Arial" pitchFamily="34" charset="0"/>
          <a:ea typeface="微软雅黑" pitchFamily="2" charset="-122"/>
        </a:defRPr>
      </a:lvl6pPr>
      <a:lvl7pPr marL="914400" algn="l" rtl="0" fontAlgn="base">
        <a:spcBef>
          <a:spcPct val="0"/>
        </a:spcBef>
        <a:spcAft>
          <a:spcPct val="0"/>
        </a:spcAft>
        <a:defRPr sz="3200" b="1">
          <a:solidFill>
            <a:schemeClr val="bg1"/>
          </a:solidFill>
          <a:latin typeface="Arial" pitchFamily="34" charset="0"/>
          <a:ea typeface="微软雅黑" pitchFamily="2" charset="-122"/>
        </a:defRPr>
      </a:lvl7pPr>
      <a:lvl8pPr marL="1371600" algn="l" rtl="0" fontAlgn="base">
        <a:spcBef>
          <a:spcPct val="0"/>
        </a:spcBef>
        <a:spcAft>
          <a:spcPct val="0"/>
        </a:spcAft>
        <a:defRPr sz="3200" b="1">
          <a:solidFill>
            <a:schemeClr val="bg1"/>
          </a:solidFill>
          <a:latin typeface="Arial" pitchFamily="34" charset="0"/>
          <a:ea typeface="微软雅黑" pitchFamily="2" charset="-122"/>
        </a:defRPr>
      </a:lvl8pPr>
      <a:lvl9pPr marL="1828800" algn="l" rtl="0" fontAlgn="base">
        <a:spcBef>
          <a:spcPct val="0"/>
        </a:spcBef>
        <a:spcAft>
          <a:spcPct val="0"/>
        </a:spcAft>
        <a:defRPr sz="3200" b="1">
          <a:solidFill>
            <a:schemeClr val="bg1"/>
          </a:solidFill>
          <a:latin typeface="Arial" pitchFamily="34" charset="0"/>
          <a:ea typeface="微软雅黑" pitchFamily="2" charset="-122"/>
        </a:defRPr>
      </a:lvl9pPr>
    </p:titleStyle>
    <p:bodyStyle>
      <a:lvl1pPr marL="342900" indent="-342900" algn="l" rtl="0" fontAlgn="base">
        <a:spcBef>
          <a:spcPct val="20000"/>
        </a:spcBef>
        <a:spcAft>
          <a:spcPct val="0"/>
        </a:spcAft>
        <a:buChar char="•"/>
        <a:defRPr sz="2800">
          <a:solidFill>
            <a:srgbClr val="284523"/>
          </a:solidFill>
          <a:latin typeface="+mn-lt"/>
          <a:ea typeface="+mn-ea"/>
          <a:cs typeface="+mn-cs"/>
        </a:defRPr>
      </a:lvl1pPr>
      <a:lvl2pPr marL="742950" indent="-285750" algn="l" rtl="0" fontAlgn="base">
        <a:spcBef>
          <a:spcPct val="20000"/>
        </a:spcBef>
        <a:spcAft>
          <a:spcPct val="0"/>
        </a:spcAft>
        <a:buChar char="–"/>
        <a:defRPr sz="2400">
          <a:solidFill>
            <a:srgbClr val="284523"/>
          </a:solidFill>
          <a:latin typeface="+mn-lt"/>
          <a:ea typeface="+mn-ea"/>
        </a:defRPr>
      </a:lvl2pPr>
      <a:lvl3pPr marL="1143000" indent="-228600" algn="l" rtl="0" fontAlgn="base">
        <a:spcBef>
          <a:spcPct val="20000"/>
        </a:spcBef>
        <a:spcAft>
          <a:spcPct val="0"/>
        </a:spcAft>
        <a:buChar char="•"/>
        <a:defRPr sz="2000">
          <a:solidFill>
            <a:srgbClr val="284523"/>
          </a:solidFill>
          <a:latin typeface="+mn-lt"/>
          <a:ea typeface="+mn-ea"/>
        </a:defRPr>
      </a:lvl3pPr>
      <a:lvl4pPr marL="1600200" indent="-228600" algn="l" rtl="0" fontAlgn="base">
        <a:spcBef>
          <a:spcPct val="20000"/>
        </a:spcBef>
        <a:spcAft>
          <a:spcPct val="0"/>
        </a:spcAft>
        <a:buChar char="–"/>
        <a:defRPr>
          <a:solidFill>
            <a:srgbClr val="284523"/>
          </a:solidFill>
          <a:latin typeface="+mn-lt"/>
          <a:ea typeface="+mn-ea"/>
        </a:defRPr>
      </a:lvl4pPr>
      <a:lvl5pPr marL="2057400" indent="-228600" algn="l" rtl="0" fontAlgn="base">
        <a:spcBef>
          <a:spcPct val="20000"/>
        </a:spcBef>
        <a:spcAft>
          <a:spcPct val="0"/>
        </a:spcAft>
        <a:buChar char="»"/>
        <a:defRPr>
          <a:solidFill>
            <a:srgbClr val="284523"/>
          </a:solidFill>
          <a:latin typeface="+mn-lt"/>
          <a:ea typeface="+mn-ea"/>
        </a:defRPr>
      </a:lvl5pPr>
      <a:lvl6pPr marL="2514600" indent="-228600" algn="l" rtl="0" fontAlgn="base">
        <a:spcBef>
          <a:spcPct val="20000"/>
        </a:spcBef>
        <a:spcAft>
          <a:spcPct val="0"/>
        </a:spcAft>
        <a:buChar char="»"/>
        <a:defRPr>
          <a:solidFill>
            <a:srgbClr val="284523"/>
          </a:solidFill>
          <a:latin typeface="+mn-lt"/>
          <a:ea typeface="+mn-ea"/>
        </a:defRPr>
      </a:lvl6pPr>
      <a:lvl7pPr marL="2971800" indent="-228600" algn="l" rtl="0" fontAlgn="base">
        <a:spcBef>
          <a:spcPct val="20000"/>
        </a:spcBef>
        <a:spcAft>
          <a:spcPct val="0"/>
        </a:spcAft>
        <a:buChar char="»"/>
        <a:defRPr>
          <a:solidFill>
            <a:srgbClr val="284523"/>
          </a:solidFill>
          <a:latin typeface="+mn-lt"/>
          <a:ea typeface="+mn-ea"/>
        </a:defRPr>
      </a:lvl7pPr>
      <a:lvl8pPr marL="3429000" indent="-228600" algn="l" rtl="0" fontAlgn="base">
        <a:spcBef>
          <a:spcPct val="20000"/>
        </a:spcBef>
        <a:spcAft>
          <a:spcPct val="0"/>
        </a:spcAft>
        <a:buChar char="»"/>
        <a:defRPr>
          <a:solidFill>
            <a:srgbClr val="284523"/>
          </a:solidFill>
          <a:latin typeface="+mn-lt"/>
          <a:ea typeface="+mn-ea"/>
        </a:defRPr>
      </a:lvl8pPr>
      <a:lvl9pPr marL="3886200" indent="-228600" algn="l" rtl="0" fontAlgn="base">
        <a:spcBef>
          <a:spcPct val="20000"/>
        </a:spcBef>
        <a:spcAft>
          <a:spcPct val="0"/>
        </a:spcAft>
        <a:buChar char="»"/>
        <a:defRPr>
          <a:solidFill>
            <a:srgbClr val="284523"/>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31775"/>
            <a:ext cx="7210425" cy="958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075" name="Rectangle 3"/>
          <p:cNvSpPr>
            <a:spLocks noGrp="1" noChangeArrowheads="1"/>
          </p:cNvSpPr>
          <p:nvPr>
            <p:ph type="body" idx="1"/>
          </p:nvPr>
        </p:nvSpPr>
        <p:spPr bwMode="auto">
          <a:xfrm>
            <a:off x="457200" y="1344613"/>
            <a:ext cx="7210425" cy="38020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Rectangle 4"/>
          <p:cNvSpPr>
            <a:spLocks noGrp="1" noChangeArrowheads="1"/>
          </p:cNvSpPr>
          <p:nvPr>
            <p:ph type="dt" sz="half" idx="2"/>
          </p:nvPr>
        </p:nvSpPr>
        <p:spPr bwMode="auto">
          <a:xfrm>
            <a:off x="457200" y="524510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ltLang="zh-CN"/>
          </a:p>
        </p:txBody>
      </p:sp>
      <p:sp>
        <p:nvSpPr>
          <p:cNvPr id="3077" name="Rectangle 5"/>
          <p:cNvSpPr>
            <a:spLocks noGrp="1" noChangeArrowheads="1"/>
          </p:cNvSpPr>
          <p:nvPr>
            <p:ph type="ftr" sz="quarter" idx="3"/>
          </p:nvPr>
        </p:nvSpPr>
        <p:spPr bwMode="auto">
          <a:xfrm>
            <a:off x="3124200" y="5245100"/>
            <a:ext cx="2895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ltLang="zh-CN"/>
          </a:p>
        </p:txBody>
      </p:sp>
      <p:sp>
        <p:nvSpPr>
          <p:cNvPr id="3078" name="Rectangle 6"/>
          <p:cNvSpPr>
            <a:spLocks noGrp="1" noChangeArrowheads="1"/>
          </p:cNvSpPr>
          <p:nvPr>
            <p:ph type="sldNum" sz="quarter" idx="4"/>
          </p:nvPr>
        </p:nvSpPr>
        <p:spPr bwMode="auto">
          <a:xfrm>
            <a:off x="6553200" y="524510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C1E9EBD-668D-4206-838B-6F94A438CD49}" type="slidenum">
              <a:rPr lang="pl-PL" altLang="zh-CN"/>
              <a:pPr/>
              <a:t>‹#›</a:t>
            </a:fld>
            <a:endParaRPr lang="pl-PL" altLang="zh-CN"/>
          </a:p>
        </p:txBody>
      </p:sp>
      <p:pic>
        <p:nvPicPr>
          <p:cNvPr id="3079" name="Picture 7" descr="under_the_tree-wallpaper-2560x1600"/>
          <p:cNvPicPr>
            <a:picLocks noChangeAspect="1" noChangeArrowheads="1"/>
          </p:cNvPicPr>
          <p:nvPr/>
        </p:nvPicPr>
        <p:blipFill>
          <a:blip r:embed="rId13" cstate="print"/>
          <a:srcRect l="84625"/>
          <a:stretch>
            <a:fillRect/>
          </a:stretch>
        </p:blipFill>
        <p:spPr bwMode="auto">
          <a:xfrm>
            <a:off x="7737475" y="23813"/>
            <a:ext cx="1406525" cy="5713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fontAlgn="base">
        <a:spcBef>
          <a:spcPct val="0"/>
        </a:spcBef>
        <a:spcAft>
          <a:spcPct val="0"/>
        </a:spcAft>
        <a:defRPr sz="3200" b="1">
          <a:solidFill>
            <a:srgbClr val="003A00"/>
          </a:solidFill>
          <a:latin typeface="+mj-lt"/>
          <a:ea typeface="+mj-ea"/>
          <a:cs typeface="+mj-cs"/>
        </a:defRPr>
      </a:lvl1pPr>
      <a:lvl2pPr algn="l" rtl="0" fontAlgn="base">
        <a:spcBef>
          <a:spcPct val="0"/>
        </a:spcBef>
        <a:spcAft>
          <a:spcPct val="0"/>
        </a:spcAft>
        <a:defRPr sz="3200" b="1">
          <a:solidFill>
            <a:srgbClr val="003A00"/>
          </a:solidFill>
          <a:latin typeface="Arial" pitchFamily="34" charset="0"/>
          <a:ea typeface="微软雅黑" pitchFamily="2" charset="-122"/>
        </a:defRPr>
      </a:lvl2pPr>
      <a:lvl3pPr algn="l" rtl="0" fontAlgn="base">
        <a:spcBef>
          <a:spcPct val="0"/>
        </a:spcBef>
        <a:spcAft>
          <a:spcPct val="0"/>
        </a:spcAft>
        <a:defRPr sz="3200" b="1">
          <a:solidFill>
            <a:srgbClr val="003A00"/>
          </a:solidFill>
          <a:latin typeface="Arial" pitchFamily="34" charset="0"/>
          <a:ea typeface="微软雅黑" pitchFamily="2" charset="-122"/>
        </a:defRPr>
      </a:lvl3pPr>
      <a:lvl4pPr algn="l" rtl="0" fontAlgn="base">
        <a:spcBef>
          <a:spcPct val="0"/>
        </a:spcBef>
        <a:spcAft>
          <a:spcPct val="0"/>
        </a:spcAft>
        <a:defRPr sz="3200" b="1">
          <a:solidFill>
            <a:srgbClr val="003A00"/>
          </a:solidFill>
          <a:latin typeface="Arial" pitchFamily="34" charset="0"/>
          <a:ea typeface="微软雅黑" pitchFamily="2" charset="-122"/>
        </a:defRPr>
      </a:lvl4pPr>
      <a:lvl5pPr algn="l" rtl="0" fontAlgn="base">
        <a:spcBef>
          <a:spcPct val="0"/>
        </a:spcBef>
        <a:spcAft>
          <a:spcPct val="0"/>
        </a:spcAft>
        <a:defRPr sz="3200" b="1">
          <a:solidFill>
            <a:srgbClr val="003A00"/>
          </a:solidFill>
          <a:latin typeface="Arial" pitchFamily="34" charset="0"/>
          <a:ea typeface="微软雅黑" pitchFamily="2" charset="-122"/>
        </a:defRPr>
      </a:lvl5pPr>
      <a:lvl6pPr marL="457200" algn="l" rtl="0" fontAlgn="base">
        <a:spcBef>
          <a:spcPct val="0"/>
        </a:spcBef>
        <a:spcAft>
          <a:spcPct val="0"/>
        </a:spcAft>
        <a:defRPr sz="3200" b="1">
          <a:solidFill>
            <a:srgbClr val="003A00"/>
          </a:solidFill>
          <a:latin typeface="Arial" pitchFamily="34" charset="0"/>
          <a:ea typeface="微软雅黑" pitchFamily="2" charset="-122"/>
        </a:defRPr>
      </a:lvl6pPr>
      <a:lvl7pPr marL="914400" algn="l" rtl="0" fontAlgn="base">
        <a:spcBef>
          <a:spcPct val="0"/>
        </a:spcBef>
        <a:spcAft>
          <a:spcPct val="0"/>
        </a:spcAft>
        <a:defRPr sz="3200" b="1">
          <a:solidFill>
            <a:srgbClr val="003A00"/>
          </a:solidFill>
          <a:latin typeface="Arial" pitchFamily="34" charset="0"/>
          <a:ea typeface="微软雅黑" pitchFamily="2" charset="-122"/>
        </a:defRPr>
      </a:lvl7pPr>
      <a:lvl8pPr marL="1371600" algn="l" rtl="0" fontAlgn="base">
        <a:spcBef>
          <a:spcPct val="0"/>
        </a:spcBef>
        <a:spcAft>
          <a:spcPct val="0"/>
        </a:spcAft>
        <a:defRPr sz="3200" b="1">
          <a:solidFill>
            <a:srgbClr val="003A00"/>
          </a:solidFill>
          <a:latin typeface="Arial" pitchFamily="34" charset="0"/>
          <a:ea typeface="微软雅黑" pitchFamily="2" charset="-122"/>
        </a:defRPr>
      </a:lvl8pPr>
      <a:lvl9pPr marL="1828800" algn="l" rtl="0" fontAlgn="base">
        <a:spcBef>
          <a:spcPct val="0"/>
        </a:spcBef>
        <a:spcAft>
          <a:spcPct val="0"/>
        </a:spcAft>
        <a:defRPr sz="3200" b="1">
          <a:solidFill>
            <a:srgbClr val="003A00"/>
          </a:solidFill>
          <a:latin typeface="Arial" pitchFamily="34" charset="0"/>
          <a:ea typeface="微软雅黑" pitchFamily="2" charset="-122"/>
        </a:defRPr>
      </a:lvl9pPr>
    </p:titleStyle>
    <p:bodyStyle>
      <a:lvl1pPr marL="342900" indent="-342900" algn="l" rtl="0" fontAlgn="base">
        <a:spcBef>
          <a:spcPct val="20000"/>
        </a:spcBef>
        <a:spcAft>
          <a:spcPct val="0"/>
        </a:spcAft>
        <a:buChar char="•"/>
        <a:defRPr sz="2800">
          <a:solidFill>
            <a:srgbClr val="003A00"/>
          </a:solidFill>
          <a:latin typeface="+mn-lt"/>
          <a:ea typeface="+mn-ea"/>
          <a:cs typeface="+mn-cs"/>
        </a:defRPr>
      </a:lvl1pPr>
      <a:lvl2pPr marL="742950" indent="-285750" algn="l" rtl="0" fontAlgn="base">
        <a:spcBef>
          <a:spcPct val="20000"/>
        </a:spcBef>
        <a:spcAft>
          <a:spcPct val="0"/>
        </a:spcAft>
        <a:buChar char="–"/>
        <a:defRPr sz="2400">
          <a:solidFill>
            <a:srgbClr val="003A00"/>
          </a:solidFill>
          <a:latin typeface="+mn-lt"/>
          <a:ea typeface="+mn-ea"/>
        </a:defRPr>
      </a:lvl2pPr>
      <a:lvl3pPr marL="1143000" indent="-228600" algn="l" rtl="0" fontAlgn="base">
        <a:spcBef>
          <a:spcPct val="20000"/>
        </a:spcBef>
        <a:spcAft>
          <a:spcPct val="0"/>
        </a:spcAft>
        <a:buChar char="•"/>
        <a:defRPr sz="2000">
          <a:solidFill>
            <a:srgbClr val="003A00"/>
          </a:solidFill>
          <a:latin typeface="+mn-lt"/>
          <a:ea typeface="+mn-ea"/>
        </a:defRPr>
      </a:lvl3pPr>
      <a:lvl4pPr marL="1600200" indent="-228600" algn="l" rtl="0" fontAlgn="base">
        <a:spcBef>
          <a:spcPct val="20000"/>
        </a:spcBef>
        <a:spcAft>
          <a:spcPct val="0"/>
        </a:spcAft>
        <a:buChar char="–"/>
        <a:defRPr>
          <a:solidFill>
            <a:srgbClr val="003A00"/>
          </a:solidFill>
          <a:latin typeface="+mn-lt"/>
          <a:ea typeface="+mn-ea"/>
        </a:defRPr>
      </a:lvl4pPr>
      <a:lvl5pPr marL="2057400" indent="-228600" algn="l" rtl="0" fontAlgn="base">
        <a:spcBef>
          <a:spcPct val="20000"/>
        </a:spcBef>
        <a:spcAft>
          <a:spcPct val="0"/>
        </a:spcAft>
        <a:buChar char="»"/>
        <a:defRPr>
          <a:solidFill>
            <a:srgbClr val="003A00"/>
          </a:solidFill>
          <a:latin typeface="+mn-lt"/>
          <a:ea typeface="+mn-ea"/>
        </a:defRPr>
      </a:lvl5pPr>
      <a:lvl6pPr marL="2514600" indent="-228600" algn="l" rtl="0" fontAlgn="base">
        <a:spcBef>
          <a:spcPct val="20000"/>
        </a:spcBef>
        <a:spcAft>
          <a:spcPct val="0"/>
        </a:spcAft>
        <a:buChar char="»"/>
        <a:defRPr>
          <a:solidFill>
            <a:srgbClr val="003A00"/>
          </a:solidFill>
          <a:latin typeface="+mn-lt"/>
          <a:ea typeface="+mn-ea"/>
        </a:defRPr>
      </a:lvl6pPr>
      <a:lvl7pPr marL="2971800" indent="-228600" algn="l" rtl="0" fontAlgn="base">
        <a:spcBef>
          <a:spcPct val="20000"/>
        </a:spcBef>
        <a:spcAft>
          <a:spcPct val="0"/>
        </a:spcAft>
        <a:buChar char="»"/>
        <a:defRPr>
          <a:solidFill>
            <a:srgbClr val="003A00"/>
          </a:solidFill>
          <a:latin typeface="+mn-lt"/>
          <a:ea typeface="+mn-ea"/>
        </a:defRPr>
      </a:lvl7pPr>
      <a:lvl8pPr marL="3429000" indent="-228600" algn="l" rtl="0" fontAlgn="base">
        <a:spcBef>
          <a:spcPct val="20000"/>
        </a:spcBef>
        <a:spcAft>
          <a:spcPct val="0"/>
        </a:spcAft>
        <a:buChar char="»"/>
        <a:defRPr>
          <a:solidFill>
            <a:srgbClr val="003A00"/>
          </a:solidFill>
          <a:latin typeface="+mn-lt"/>
          <a:ea typeface="+mn-ea"/>
        </a:defRPr>
      </a:lvl8pPr>
      <a:lvl9pPr marL="3886200" indent="-228600" algn="l" rtl="0" fontAlgn="base">
        <a:spcBef>
          <a:spcPct val="20000"/>
        </a:spcBef>
        <a:spcAft>
          <a:spcPct val="0"/>
        </a:spcAft>
        <a:buChar char="»"/>
        <a:defRPr>
          <a:solidFill>
            <a:srgbClr val="003A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31775"/>
            <a:ext cx="8229600" cy="958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4099" name="Rectangle 3"/>
          <p:cNvSpPr>
            <a:spLocks noGrp="1" noChangeArrowheads="1"/>
          </p:cNvSpPr>
          <p:nvPr>
            <p:ph type="body" idx="1"/>
          </p:nvPr>
        </p:nvSpPr>
        <p:spPr bwMode="auto">
          <a:xfrm>
            <a:off x="457200" y="1343025"/>
            <a:ext cx="8229600" cy="3802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4100" name="Rectangle 4"/>
          <p:cNvSpPr>
            <a:spLocks noGrp="1" noChangeArrowheads="1"/>
          </p:cNvSpPr>
          <p:nvPr>
            <p:ph type="dt" sz="half" idx="2"/>
          </p:nvPr>
        </p:nvSpPr>
        <p:spPr bwMode="auto">
          <a:xfrm>
            <a:off x="457200" y="524510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ltLang="zh-CN"/>
          </a:p>
        </p:txBody>
      </p:sp>
      <p:sp>
        <p:nvSpPr>
          <p:cNvPr id="4101" name="Rectangle 5"/>
          <p:cNvSpPr>
            <a:spLocks noGrp="1" noChangeArrowheads="1"/>
          </p:cNvSpPr>
          <p:nvPr>
            <p:ph type="ftr" sz="quarter" idx="3"/>
          </p:nvPr>
        </p:nvSpPr>
        <p:spPr bwMode="auto">
          <a:xfrm>
            <a:off x="3124200" y="5245100"/>
            <a:ext cx="2895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ltLang="zh-CN"/>
          </a:p>
        </p:txBody>
      </p:sp>
      <p:sp>
        <p:nvSpPr>
          <p:cNvPr id="4102" name="Rectangle 6"/>
          <p:cNvSpPr>
            <a:spLocks noGrp="1" noChangeArrowheads="1"/>
          </p:cNvSpPr>
          <p:nvPr>
            <p:ph type="sldNum" sz="quarter" idx="4"/>
          </p:nvPr>
        </p:nvSpPr>
        <p:spPr bwMode="auto">
          <a:xfrm>
            <a:off x="6553200" y="524510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E90C1F9-1C79-482C-8829-1414288A3FCE}" type="slidenum">
              <a:rPr lang="pl-PL" altLang="zh-CN"/>
              <a:pPr/>
              <a:t>‹#›</a:t>
            </a:fld>
            <a:endParaRPr lang="pl-PL" altLang="zh-CN"/>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charset="-122"/>
        </a:defRPr>
      </a:lvl2pPr>
      <a:lvl3pPr algn="ctr" rtl="0" fontAlgn="base">
        <a:spcBef>
          <a:spcPct val="0"/>
        </a:spcBef>
        <a:spcAft>
          <a:spcPct val="0"/>
        </a:spcAft>
        <a:defRPr sz="4400">
          <a:solidFill>
            <a:schemeClr val="tx2"/>
          </a:solidFill>
          <a:latin typeface="Arial" pitchFamily="34" charset="0"/>
          <a:ea typeface="宋体" charset="-122"/>
        </a:defRPr>
      </a:lvl3pPr>
      <a:lvl4pPr algn="ctr" rtl="0" fontAlgn="base">
        <a:spcBef>
          <a:spcPct val="0"/>
        </a:spcBef>
        <a:spcAft>
          <a:spcPct val="0"/>
        </a:spcAft>
        <a:defRPr sz="4400">
          <a:solidFill>
            <a:schemeClr val="tx2"/>
          </a:solidFill>
          <a:latin typeface="Arial" pitchFamily="34" charset="0"/>
          <a:ea typeface="宋体" charset="-122"/>
        </a:defRPr>
      </a:lvl4pPr>
      <a:lvl5pPr algn="ctr" rtl="0" fontAlgn="base">
        <a:spcBef>
          <a:spcPct val="0"/>
        </a:spcBef>
        <a:spcAft>
          <a:spcPct val="0"/>
        </a:spcAft>
        <a:defRPr sz="4400">
          <a:solidFill>
            <a:schemeClr val="tx2"/>
          </a:solidFill>
          <a:latin typeface="Arial" pitchFamily="34" charset="0"/>
          <a:ea typeface="宋体" charset="-122"/>
        </a:defRPr>
      </a:lvl5pPr>
      <a:lvl6pPr marL="457200" algn="ctr" rtl="0" fontAlgn="base">
        <a:spcBef>
          <a:spcPct val="0"/>
        </a:spcBef>
        <a:spcAft>
          <a:spcPct val="0"/>
        </a:spcAft>
        <a:defRPr sz="4400">
          <a:solidFill>
            <a:schemeClr val="tx2"/>
          </a:solidFill>
          <a:latin typeface="Arial" pitchFamily="34" charset="0"/>
          <a:ea typeface="宋体" charset="-122"/>
        </a:defRPr>
      </a:lvl6pPr>
      <a:lvl7pPr marL="914400" algn="ctr" rtl="0" fontAlgn="base">
        <a:spcBef>
          <a:spcPct val="0"/>
        </a:spcBef>
        <a:spcAft>
          <a:spcPct val="0"/>
        </a:spcAft>
        <a:defRPr sz="4400">
          <a:solidFill>
            <a:schemeClr val="tx2"/>
          </a:solidFill>
          <a:latin typeface="Arial" pitchFamily="34" charset="0"/>
          <a:ea typeface="宋体" charset="-122"/>
        </a:defRPr>
      </a:lvl7pPr>
      <a:lvl8pPr marL="1371600" algn="ctr" rtl="0" fontAlgn="base">
        <a:spcBef>
          <a:spcPct val="0"/>
        </a:spcBef>
        <a:spcAft>
          <a:spcPct val="0"/>
        </a:spcAft>
        <a:defRPr sz="4400">
          <a:solidFill>
            <a:schemeClr val="tx2"/>
          </a:solidFill>
          <a:latin typeface="Arial" pitchFamily="34" charset="0"/>
          <a:ea typeface="宋体" charset="-122"/>
        </a:defRPr>
      </a:lvl8pPr>
      <a:lvl9pPr marL="1828800" algn="ctr" rtl="0" fontAlgn="base">
        <a:spcBef>
          <a:spcPct val="0"/>
        </a:spcBef>
        <a:spcAft>
          <a:spcPct val="0"/>
        </a:spcAft>
        <a:defRPr sz="4400">
          <a:solidFill>
            <a:schemeClr val="tx2"/>
          </a:solidFill>
          <a:latin typeface="Arial" pitchFamily="34" charset="0"/>
          <a:ea typeface="宋体"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aitri.pl/gazetka/my_80/html/rozwoj.htm" TargetMode="External"/><Relationship Id="rId3" Type="http://schemas.openxmlformats.org/officeDocument/2006/relationships/hyperlink" Target="http://ec.europa.eu/news/external_relations/130717_pl.htm" TargetMode="External"/><Relationship Id="rId7" Type="http://schemas.openxmlformats.org/officeDocument/2006/relationships/hyperlink" Target="http://www.krakow.pte.pl/pliki/Polityka%20spo%C5%82eczna%20kraj%C3%B3w%20UE_Rozdzial_5.pdf" TargetMode="External"/><Relationship Id="rId2" Type="http://schemas.openxmlformats.org/officeDocument/2006/relationships/hyperlink" Target="http://europa.eu/legislation_summaries/external_trade/l28015_pl.htm" TargetMode="External"/><Relationship Id="rId1" Type="http://schemas.openxmlformats.org/officeDocument/2006/relationships/slideLayout" Target="../slideLayouts/slideLayout13.xml"/><Relationship Id="rId6" Type="http://schemas.openxmlformats.org/officeDocument/2006/relationships/hyperlink" Target="http://europa.eu/rapid/press-release_IP-13-166_pl.htm" TargetMode="External"/><Relationship Id="rId11" Type="http://schemas.openxmlformats.org/officeDocument/2006/relationships/image" Target="../media/image8.jpeg"/><Relationship Id="rId5" Type="http://schemas.openxmlformats.org/officeDocument/2006/relationships/hyperlink" Target="http://www.proekologia.pl/e107_plugins/content/content.php?content.42413" TargetMode="External"/><Relationship Id="rId10" Type="http://schemas.openxmlformats.org/officeDocument/2006/relationships/hyperlink" Target="http://www.polityka.pl/swiat/analizy/1509440,1,walka-z-bieda---jak-pomagac.read" TargetMode="External"/><Relationship Id="rId4" Type="http://schemas.openxmlformats.org/officeDocument/2006/relationships/hyperlink" Target="http://www.atd.org.pl/article715.html" TargetMode="External"/><Relationship Id="rId9" Type="http://schemas.openxmlformats.org/officeDocument/2006/relationships/hyperlink" Target="http://ec.europa.eu/social/main.jsp?catId=961&amp;langId=p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izr.pl/kategorie,95.html" TargetMode="External"/><Relationship Id="rId3" Type="http://schemas.openxmlformats.org/officeDocument/2006/relationships/hyperlink" Target="http://www.youtube.com/watch?v=FQngZRLF3Dg" TargetMode="External"/><Relationship Id="rId7" Type="http://schemas.openxmlformats.org/officeDocument/2006/relationships/hyperlink" Target="http://www.itep.edu.pl/konferencje/ko20121003/System%20i%20zasady%20gospodarowania%20odpadami.pdf" TargetMode="External"/><Relationship Id="rId2" Type="http://schemas.openxmlformats.org/officeDocument/2006/relationships/hyperlink" Target="http://www.youtube.com/watch?v=gr40bgm8VcU" TargetMode="External"/><Relationship Id="rId1" Type="http://schemas.openxmlformats.org/officeDocument/2006/relationships/slideLayout" Target="../slideLayouts/slideLayout13.xml"/><Relationship Id="rId6" Type="http://schemas.openxmlformats.org/officeDocument/2006/relationships/hyperlink" Target="http://www.pkwl.pl/cms/zalaczone_pliki/Problemy%20gospodarki%20odpadami.pdf" TargetMode="External"/><Relationship Id="rId5" Type="http://schemas.openxmlformats.org/officeDocument/2006/relationships/hyperlink" Target="http://wydawnictwoumk.pl/czasopisma/index.php/PPOS/article/view/PPOS.2012.020" TargetMode="External"/><Relationship Id="rId4" Type="http://schemas.openxmlformats.org/officeDocument/2006/relationships/hyperlink" Target="http://ago.helion.pl/full/pdf/vol13-1-4.pdf" TargetMode="External"/><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hyperlink" Target="http://www.mg.gov.pl/Wspieranie+przedsiebiorczosci/Zrownowazony+rozwoj" TargetMode="External"/><Relationship Id="rId13" Type="http://schemas.openxmlformats.org/officeDocument/2006/relationships/hyperlink" Target="http://www.americanhardwood.org/pl/dlugotrwalosc/wlasciwa-gospodarka-lesna/czym-jest-zrownowazona-gospodarka-lesna/" TargetMode="External"/><Relationship Id="rId18" Type="http://schemas.openxmlformats.org/officeDocument/2006/relationships/hyperlink" Target="http://pl.cleanright.eu/index.php?option=com_content&amp;task=view&amp;id=838&amp;Itemid=444" TargetMode="External"/><Relationship Id="rId3" Type="http://schemas.openxmlformats.org/officeDocument/2006/relationships/hyperlink" Target="http://www.popt.gov.pl/konfszkol/Documents/Zasady_zrownowazonego_rozwoju.pdf" TargetMode="External"/><Relationship Id="rId21" Type="http://schemas.openxmlformats.org/officeDocument/2006/relationships/hyperlink" Target="http://www.radiorodzina.pl/wiadomosci/7976/" TargetMode="External"/><Relationship Id="rId7" Type="http://schemas.openxmlformats.org/officeDocument/2006/relationships/hyperlink" Target="https://repozytorium.amu.edu.pl/jspui/bitstream/10593/739/1/Mi%C4%99dzynarodowe%20i%20europejskie%20koncepcje%20zr%C3%B3wnowa%C5%BConego%20rozwoju.pdf" TargetMode="External"/><Relationship Id="rId12" Type="http://schemas.openxmlformats.org/officeDocument/2006/relationships/hyperlink" Target="http://www.bzg.pl/node/545" TargetMode="External"/><Relationship Id="rId17" Type="http://schemas.openxmlformats.org/officeDocument/2006/relationships/hyperlink" Target="http://www.mg.gov.pl/files/upload/8382/Broszura%20konsumpcja.pdf" TargetMode="External"/><Relationship Id="rId2" Type="http://schemas.openxmlformats.org/officeDocument/2006/relationships/hyperlink" Target="http://pl.wikipedia.org/wiki/Zr%C3%B3wnowa%C5%BCony_rozw%C3%B3j" TargetMode="External"/><Relationship Id="rId16" Type="http://schemas.openxmlformats.org/officeDocument/2006/relationships/hyperlink" Target="http://www.green4v4.eu/pl/content/co-jest-zr%C3%B3wnowa%C5%BCona-konsumpcja" TargetMode="External"/><Relationship Id="rId20" Type="http://schemas.openxmlformats.org/officeDocument/2006/relationships/hyperlink" Target="http://browse.oecdbookshop.org/oecd/pdfs/free/970204PE5.PDF" TargetMode="External"/><Relationship Id="rId1" Type="http://schemas.openxmlformats.org/officeDocument/2006/relationships/slideLayout" Target="../slideLayouts/slideLayout13.xml"/><Relationship Id="rId6" Type="http://schemas.openxmlformats.org/officeDocument/2006/relationships/hyperlink" Target="http://mfiles.pl/pl/index.php/Polityka_zr%C3%B3wnowa%C5%BConego_rozwoju" TargetMode="External"/><Relationship Id="rId11" Type="http://schemas.openxmlformats.org/officeDocument/2006/relationships/hyperlink" Target="http://www.polskieradio.pl/42/273/Artykul/970604,Warto-stawiac-na-zrownowazony-rozwoj" TargetMode="External"/><Relationship Id="rId24" Type="http://schemas.openxmlformats.org/officeDocument/2006/relationships/hyperlink" Target="http://prezi.com/lwbjyy35j-i2/zrownowazona-konsumpcja/" TargetMode="External"/><Relationship Id="rId5" Type="http://schemas.openxmlformats.org/officeDocument/2006/relationships/hyperlink" Target="http://www.unic.un.org.pl/johannesburg/zobowiazania.php" TargetMode="External"/><Relationship Id="rId15" Type="http://schemas.openxmlformats.org/officeDocument/2006/relationships/hyperlink" Target="http://www.dss.iung.pulawy.pl/Documents/ipr/agrisust.html" TargetMode="External"/><Relationship Id="rId23" Type="http://schemas.openxmlformats.org/officeDocument/2006/relationships/hyperlink" Target="http://www.ekonsument.pl/a142_zywnosc_zrownowazona.html" TargetMode="External"/><Relationship Id="rId10" Type="http://schemas.openxmlformats.org/officeDocument/2006/relationships/hyperlink" Target="http://ec.europa.eu/europe2020/europe-2020-in-a-nutshell/priorities/sustainable-growth/index_pl.htm" TargetMode="External"/><Relationship Id="rId19" Type="http://schemas.openxmlformats.org/officeDocument/2006/relationships/hyperlink" Target="http://www.academia.edu/1492476/Dekonsumpcja_ekologizacja_i_zrownowazona_konsumpcja_jako_przeciwwaga_dla_konsumpcjonizmu" TargetMode="External"/><Relationship Id="rId4" Type="http://schemas.openxmlformats.org/officeDocument/2006/relationships/hyperlink" Target="http://ww.org.pl/strona.php?p=1891&amp;c=6213" TargetMode="External"/><Relationship Id="rId9" Type="http://schemas.openxmlformats.org/officeDocument/2006/relationships/hyperlink" Target="http://europa.eu/legislation_summaries/environment/sustainable_development/index_pl.htm" TargetMode="External"/><Relationship Id="rId14" Type="http://schemas.openxmlformats.org/officeDocument/2006/relationships/hyperlink" Target="http://pracownia.org.pl/dzikie-zycie-numery-archiwalne,2271,article,4844" TargetMode="External"/><Relationship Id="rId22" Type="http://schemas.openxmlformats.org/officeDocument/2006/relationships/hyperlink" Target="http://www.mg.gov.pl/node/10902"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izr.pl/kategorie,95.html" TargetMode="External"/><Relationship Id="rId13" Type="http://schemas.openxmlformats.org/officeDocument/2006/relationships/hyperlink" Target="http://infrastruktura.um.warszawa.pl/zielony-klimat" TargetMode="External"/><Relationship Id="rId3" Type="http://schemas.openxmlformats.org/officeDocument/2006/relationships/hyperlink" Target="http://www.youtube.com/watch?v=FQngZRLF3Dg" TargetMode="External"/><Relationship Id="rId7" Type="http://schemas.openxmlformats.org/officeDocument/2006/relationships/hyperlink" Target="http://www.itep.edu.pl/konferencje/ko20121003/System%20i%20zasady%20gospodarowania%20odpadami.pdf" TargetMode="External"/><Relationship Id="rId12" Type="http://schemas.openxmlformats.org/officeDocument/2006/relationships/hyperlink" Target="http://www.zmianyklimatu.pl/cat,92,Rady-praktyczne-Jak-powstrzyma%C4%87-globalne-ocieplenie.html" TargetMode="External"/><Relationship Id="rId2" Type="http://schemas.openxmlformats.org/officeDocument/2006/relationships/hyperlink" Target="http://www.youtube.com/watch?v=gr40bgm8VcU" TargetMode="External"/><Relationship Id="rId1" Type="http://schemas.openxmlformats.org/officeDocument/2006/relationships/slideLayout" Target="../slideLayouts/slideLayout13.xml"/><Relationship Id="rId6" Type="http://schemas.openxmlformats.org/officeDocument/2006/relationships/hyperlink" Target="http://www.pkwl.pl/cms/zalaczone_pliki/Problemy%20gospodarki%20odpadami.pdf" TargetMode="External"/><Relationship Id="rId11" Type="http://schemas.openxmlformats.org/officeDocument/2006/relationships/hyperlink" Target="http://www.hansgrohe.pl/1182.htm" TargetMode="External"/><Relationship Id="rId5" Type="http://schemas.openxmlformats.org/officeDocument/2006/relationships/hyperlink" Target="http://wydawnictwoumk.pl/czasopisma/index.php/PPOS/article/view/PPOS.2012.020" TargetMode="External"/><Relationship Id="rId10" Type="http://schemas.openxmlformats.org/officeDocument/2006/relationships/hyperlink" Target="http://www.youtube.com/watch?v=b5f9J59Vc5w" TargetMode="External"/><Relationship Id="rId4" Type="http://schemas.openxmlformats.org/officeDocument/2006/relationships/hyperlink" Target="http://ago.helion.pl/full/pdf/vol13-1-4.pdf" TargetMode="External"/><Relationship Id="rId9" Type="http://schemas.openxmlformats.org/officeDocument/2006/relationships/hyperlink" Target="http://www.youtube.com/watch?v=DWI6mCWVF4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prezi.com/lwbjyy35j-i2/zrownowazona-konsumpcja/" TargetMode="External"/><Relationship Id="rId2" Type="http://schemas.openxmlformats.org/officeDocument/2006/relationships/hyperlink" Target="http://www.morguefile.com/" TargetMode="External"/><Relationship Id="rId1" Type="http://schemas.openxmlformats.org/officeDocument/2006/relationships/slideLayout" Target="../slideLayouts/slideLayout13.xml"/><Relationship Id="rId6" Type="http://schemas.openxmlformats.org/officeDocument/2006/relationships/hyperlink" Target="http://ochronaklimatu.blogspot.com/" TargetMode="External"/><Relationship Id="rId5" Type="http://schemas.openxmlformats.org/officeDocument/2006/relationships/hyperlink" Target="http://www.calameo.com/read/0019495496e3be2a85644" TargetMode="External"/><Relationship Id="rId4" Type="http://schemas.openxmlformats.org/officeDocument/2006/relationships/hyperlink" Target="http://www.empressr.com/empressrflx/Empressr_Viewer.aspx?token=TpZiGwB1GPQ=&amp;popup=tru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morguefile.com/"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hyperlink" Target="http://www.mg.gov.pl/node/10902" TargetMode="External"/><Relationship Id="rId3" Type="http://schemas.openxmlformats.org/officeDocument/2006/relationships/hyperlink" Target="http://www.mg.gov.pl/files/upload/8382/Broszura%20konsumpcja.pdf" TargetMode="External"/><Relationship Id="rId7" Type="http://schemas.openxmlformats.org/officeDocument/2006/relationships/hyperlink" Target="http://www.radiorodzina.pl/wiadomosci/7976/" TargetMode="External"/><Relationship Id="rId2" Type="http://schemas.openxmlformats.org/officeDocument/2006/relationships/hyperlink" Target="http://www.green4v4.eu/pl/content/co-jest-zr%C3%B3wnowa%C5%BCona-konsumpcja" TargetMode="External"/><Relationship Id="rId1" Type="http://schemas.openxmlformats.org/officeDocument/2006/relationships/slideLayout" Target="../slideLayouts/slideLayout13.xml"/><Relationship Id="rId6" Type="http://schemas.openxmlformats.org/officeDocument/2006/relationships/hyperlink" Target="http://browse.oecdbookshop.org/oecd/pdfs/free/970204PE5.PDF" TargetMode="External"/><Relationship Id="rId5" Type="http://schemas.openxmlformats.org/officeDocument/2006/relationships/hyperlink" Target="http://www.academia.edu/1492476/Dekonsumpcja_ekologizacja_i_zrownowazona_konsumpcja_jako_przeciwwaga_dla_konsumpcjonizmu" TargetMode="External"/><Relationship Id="rId10" Type="http://schemas.openxmlformats.org/officeDocument/2006/relationships/image" Target="../media/image5.jpeg"/><Relationship Id="rId4" Type="http://schemas.openxmlformats.org/officeDocument/2006/relationships/hyperlink" Target="http://pl.cleanright.eu/index.php?option=com_content&amp;task=view&amp;id=838&amp;Itemid=444" TargetMode="External"/><Relationship Id="rId9" Type="http://schemas.openxmlformats.org/officeDocument/2006/relationships/hyperlink" Target="http://www.ekonsument.pl/a142_zywnosc_zrownowazona.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polskieradio.pl/42/273/Artykul/970604,Warto-stawiac-na-zrownowazony-rozwoj" TargetMode="External"/><Relationship Id="rId7" Type="http://schemas.openxmlformats.org/officeDocument/2006/relationships/hyperlink" Target="http://www.dss.iung.pulawy.pl/Documents/ipr/agrisust.html" TargetMode="External"/><Relationship Id="rId2" Type="http://schemas.openxmlformats.org/officeDocument/2006/relationships/hyperlink" Target="http://ec.europa.eu/europe2020/europe-2020-in-a-nutshell/priorities/sustainable-growth/index_pl.htm" TargetMode="External"/><Relationship Id="rId1" Type="http://schemas.openxmlformats.org/officeDocument/2006/relationships/slideLayout" Target="../slideLayouts/slideLayout13.xml"/><Relationship Id="rId6" Type="http://schemas.openxmlformats.org/officeDocument/2006/relationships/hyperlink" Target="http://pracownia.org.pl/dzikie-zycie-numery-archiwalne,2271,article,4844" TargetMode="External"/><Relationship Id="rId5" Type="http://schemas.openxmlformats.org/officeDocument/2006/relationships/hyperlink" Target="http://www.americanhardwood.org/pl/dlugotrwalosc/wlasciwa-gospodarka-lesna/czym-jest-zrownowazona-gospodarka-lesna/" TargetMode="External"/><Relationship Id="rId4" Type="http://schemas.openxmlformats.org/officeDocument/2006/relationships/hyperlink" Target="http://www.bzg.pl/node/54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b5f9J59Vc5w" TargetMode="External"/><Relationship Id="rId7" Type="http://schemas.openxmlformats.org/officeDocument/2006/relationships/image" Target="../media/image7.jpeg"/><Relationship Id="rId2" Type="http://schemas.openxmlformats.org/officeDocument/2006/relationships/hyperlink" Target="http://www.youtube.com/watch?v=DWI6mCWVF4w" TargetMode="External"/><Relationship Id="rId1" Type="http://schemas.openxmlformats.org/officeDocument/2006/relationships/slideLayout" Target="../slideLayouts/slideLayout13.xml"/><Relationship Id="rId6" Type="http://schemas.openxmlformats.org/officeDocument/2006/relationships/hyperlink" Target="http://infrastruktura.um.warszawa.pl/zielony-klimat" TargetMode="External"/><Relationship Id="rId5" Type="http://schemas.openxmlformats.org/officeDocument/2006/relationships/hyperlink" Target="http://www.zmianyklimatu.pl/cat,92,Rady-praktyczne-Jak-powstrzyma%C4%87-globalne-ocieplenie.html" TargetMode="External"/><Relationship Id="rId4" Type="http://schemas.openxmlformats.org/officeDocument/2006/relationships/hyperlink" Target="http://www.hansgrohe.pl/1182.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r>
              <a:rPr lang="pl-PL" sz="3200" dirty="0" smtClean="0">
                <a:latin typeface="Times New Roman" pitchFamily="18" charset="0"/>
                <a:cs typeface="Times New Roman" pitchFamily="18" charset="0"/>
              </a:rPr>
              <a:t>Zostaw coś następnym pokoleniom,</a:t>
            </a:r>
            <a:br>
              <a:rPr lang="pl-PL" sz="3200" dirty="0" smtClean="0">
                <a:latin typeface="Times New Roman" pitchFamily="18" charset="0"/>
                <a:cs typeface="Times New Roman" pitchFamily="18" charset="0"/>
              </a:rPr>
            </a:br>
            <a:r>
              <a:rPr lang="pl-PL" sz="3200" dirty="0" smtClean="0">
                <a:latin typeface="Times New Roman" pitchFamily="18" charset="0"/>
                <a:cs typeface="Times New Roman" pitchFamily="18" charset="0"/>
              </a:rPr>
              <a:t>czyli o zrównoważonym rozwoju</a:t>
            </a:r>
            <a:endParaRPr lang="pl-PL" sz="3200" dirty="0">
              <a:latin typeface="Times New Roman" pitchFamily="18" charset="0"/>
              <a:cs typeface="Times New Roman" pitchFamily="18" charset="0"/>
            </a:endParaRPr>
          </a:p>
        </p:txBody>
      </p:sp>
      <p:sp>
        <p:nvSpPr>
          <p:cNvPr id="6147" name="Rectangle 3"/>
          <p:cNvSpPr>
            <a:spLocks noGrp="1" noChangeArrowheads="1"/>
          </p:cNvSpPr>
          <p:nvPr>
            <p:ph type="subTitle" idx="1"/>
          </p:nvPr>
        </p:nvSpPr>
        <p:spPr/>
        <p:txBody>
          <a:bodyPr/>
          <a:lstStyle/>
          <a:p>
            <a:r>
              <a:rPr lang="pl-PL" sz="2000" dirty="0" smtClean="0">
                <a:latin typeface="Times New Roman" pitchFamily="18" charset="0"/>
                <a:cs typeface="Times New Roman" pitchFamily="18" charset="0"/>
              </a:rPr>
              <a:t>WebQuest na zajęcia wychowawcze,</a:t>
            </a:r>
          </a:p>
          <a:p>
            <a:r>
              <a:rPr lang="pl-PL" sz="2000" dirty="0" smtClean="0">
                <a:latin typeface="Times New Roman" pitchFamily="18" charset="0"/>
                <a:cs typeface="Times New Roman" pitchFamily="18" charset="0"/>
              </a:rPr>
              <a:t>podstawy przedsiębiorczości lub zajęcia pozalekcyjne</a:t>
            </a:r>
          </a:p>
        </p:txBody>
      </p:sp>
      <p:sp>
        <p:nvSpPr>
          <p:cNvPr id="4" name="pole tekstowe 3"/>
          <p:cNvSpPr txBox="1"/>
          <p:nvPr/>
        </p:nvSpPr>
        <p:spPr>
          <a:xfrm>
            <a:off x="6084168" y="5327997"/>
            <a:ext cx="2808312" cy="369332"/>
          </a:xfrm>
          <a:prstGeom prst="rect">
            <a:avLst/>
          </a:prstGeom>
          <a:noFill/>
        </p:spPr>
        <p:txBody>
          <a:bodyPr wrap="square" rtlCol="0">
            <a:spAutoFit/>
          </a:bodyPr>
          <a:lstStyle/>
          <a:p>
            <a:r>
              <a:rPr lang="pl-PL" b="1" dirty="0" smtClean="0">
                <a:latin typeface="Times New Roman" pitchFamily="18" charset="0"/>
                <a:cs typeface="Times New Roman" pitchFamily="18" charset="0"/>
              </a:rPr>
              <a:t>Autor: Elżbieta Ciemięga</a:t>
            </a:r>
            <a:endParaRPr lang="pl-PL"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51520" y="359445"/>
            <a:ext cx="2016224" cy="369332"/>
          </a:xfrm>
          <a:prstGeom prst="rect">
            <a:avLst/>
          </a:prstGeom>
          <a:solidFill>
            <a:srgbClr val="FFC000"/>
          </a:solidFill>
          <a:effectLst>
            <a:innerShdw blurRad="63500" dist="50800" dir="162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l-PL" b="1" dirty="0" smtClean="0">
                <a:solidFill>
                  <a:schemeClr val="tx1"/>
                </a:solidFill>
              </a:rPr>
              <a:t>GRUPA IV</a:t>
            </a:r>
            <a:endParaRPr lang="pl-PL" b="1" dirty="0">
              <a:solidFill>
                <a:schemeClr val="tx1"/>
              </a:solidFill>
            </a:endParaRPr>
          </a:p>
        </p:txBody>
      </p:sp>
      <p:sp>
        <p:nvSpPr>
          <p:cNvPr id="5" name="pole tekstowe 4"/>
          <p:cNvSpPr txBox="1"/>
          <p:nvPr/>
        </p:nvSpPr>
        <p:spPr>
          <a:xfrm>
            <a:off x="2555776" y="165081"/>
            <a:ext cx="4896544" cy="2585323"/>
          </a:xfrm>
          <a:prstGeom prst="rect">
            <a:avLst/>
          </a:prstGeom>
          <a:noFill/>
        </p:spPr>
        <p:txBody>
          <a:bodyPr wrap="square" rtlCol="0">
            <a:spAutoFit/>
          </a:bodyPr>
          <a:lstStyle/>
          <a:p>
            <a:pPr algn="just"/>
            <a:r>
              <a:rPr lang="pl-PL" b="1" dirty="0" smtClean="0">
                <a:latin typeface="Times New Roman" pitchFamily="18" charset="0"/>
                <a:cs typeface="Times New Roman" pitchFamily="18" charset="0"/>
              </a:rPr>
              <a:t>      Jesteście obrońcami Praw Człowieka. Włączyliście się w kampanię na rzecz zrównoważonego rozwoju. Najwięcej uwagi poświęcacie walce z ubóstwem. Chcecie dotrzeć z tymi informacjami do jak najszerszego grona odbiorców. Przygotujcie gazetkę   interaktywną w programie Calameo, która rozpropaguje interesujące Was zagadnienie.</a:t>
            </a:r>
            <a:endParaRPr lang="pl-PL" dirty="0" smtClean="0"/>
          </a:p>
          <a:p>
            <a:pPr algn="just"/>
            <a:endParaRPr lang="pl-PL" b="1" dirty="0">
              <a:latin typeface="Times New Roman" pitchFamily="18" charset="0"/>
              <a:cs typeface="Times New Roman" pitchFamily="18" charset="0"/>
            </a:endParaRPr>
          </a:p>
        </p:txBody>
      </p:sp>
      <p:sp>
        <p:nvSpPr>
          <p:cNvPr id="6" name="pole tekstowe 5"/>
          <p:cNvSpPr txBox="1"/>
          <p:nvPr/>
        </p:nvSpPr>
        <p:spPr>
          <a:xfrm>
            <a:off x="2555776" y="2522535"/>
            <a:ext cx="5088058" cy="3108543"/>
          </a:xfrm>
          <a:prstGeom prst="rect">
            <a:avLst/>
          </a:prstGeom>
          <a:noFill/>
        </p:spPr>
        <p:txBody>
          <a:bodyPr wrap="square" rtlCol="0">
            <a:spAutoFit/>
          </a:bodyPr>
          <a:lstStyle/>
          <a:p>
            <a:r>
              <a:rPr lang="pl-PL" sz="1400" b="1" u="sng" dirty="0" smtClean="0">
                <a:hlinkClick r:id="rId2"/>
              </a:rPr>
              <a:t>http://europa.eu/legislation_summaries/external_trade/l28015_pl.htm</a:t>
            </a:r>
            <a:r>
              <a:rPr lang="pl-PL" sz="1400" b="1" dirty="0" smtClean="0"/>
              <a:t>  </a:t>
            </a:r>
          </a:p>
          <a:p>
            <a:r>
              <a:rPr lang="pl-PL" sz="1400" b="1" u="sng" dirty="0" smtClean="0">
                <a:hlinkClick r:id="rId3"/>
              </a:rPr>
              <a:t>http://ec.europa.eu/news/external_relations/130717_pl.htm</a:t>
            </a:r>
            <a:endParaRPr lang="pl-PL" sz="1400" b="1" dirty="0" smtClean="0"/>
          </a:p>
          <a:p>
            <a:r>
              <a:rPr lang="pl-PL" sz="1400" b="1" u="sng" dirty="0" smtClean="0">
                <a:hlinkClick r:id="rId4"/>
              </a:rPr>
              <a:t>http://www.atd.org.pl/article715.html</a:t>
            </a:r>
            <a:endParaRPr lang="pl-PL" sz="1400" b="1" dirty="0" smtClean="0"/>
          </a:p>
          <a:p>
            <a:r>
              <a:rPr lang="pl-PL" sz="1400" b="1" u="sng" dirty="0" smtClean="0">
                <a:hlinkClick r:id="rId5"/>
              </a:rPr>
              <a:t>http://www.proekologia.pl/e107_plugins/content/content.php?content.42413</a:t>
            </a:r>
            <a:endParaRPr lang="pl-PL" sz="1400" b="1" dirty="0" smtClean="0"/>
          </a:p>
          <a:p>
            <a:r>
              <a:rPr lang="pl-PL" sz="1400" b="1" u="sng" dirty="0" smtClean="0">
                <a:hlinkClick r:id="rId6"/>
              </a:rPr>
              <a:t>http://europa.eu/rapid/press-release_IP-13-166_pl.htm</a:t>
            </a:r>
            <a:endParaRPr lang="pl-PL" sz="1400" b="1" dirty="0" smtClean="0"/>
          </a:p>
          <a:p>
            <a:r>
              <a:rPr lang="pl-PL" sz="1400" b="1" u="sng" dirty="0" smtClean="0">
                <a:hlinkClick r:id="rId7"/>
              </a:rPr>
              <a:t>http://www.krakow.pte.pl/pliki/Polityka%20spo%C5%82eczna%20kraj%C3%B3w%20UE_Rozdzial_5.pdf</a:t>
            </a:r>
            <a:endParaRPr lang="pl-PL" sz="1400" b="1" dirty="0" smtClean="0"/>
          </a:p>
          <a:p>
            <a:r>
              <a:rPr lang="pl-PL" sz="1400" b="1" u="sng" dirty="0" smtClean="0">
                <a:hlinkClick r:id="rId8"/>
              </a:rPr>
              <a:t>http://www.maitri.pl/gazetka/my_80/html/rozwoj.htm</a:t>
            </a:r>
            <a:endParaRPr lang="pl-PL" sz="1400" b="1" dirty="0" smtClean="0"/>
          </a:p>
          <a:p>
            <a:r>
              <a:rPr lang="pl-PL" sz="1400" b="1" u="sng" dirty="0" smtClean="0">
                <a:hlinkClick r:id="rId9"/>
              </a:rPr>
              <a:t>http://ec.europa.eu/social/main.jsp?catId=961&amp;langId=pl</a:t>
            </a:r>
            <a:endParaRPr lang="pl-PL" sz="1400" b="1" dirty="0" smtClean="0"/>
          </a:p>
          <a:p>
            <a:r>
              <a:rPr lang="pl-PL" sz="1400" b="1" u="sng" dirty="0" smtClean="0">
                <a:hlinkClick r:id="rId10"/>
              </a:rPr>
              <a:t>http://www.polityka.pl/swiat/analizy/1509440,1,walka-z-bieda---jak-pomagac.read</a:t>
            </a:r>
            <a:endParaRPr lang="pl-PL" sz="1400" b="1" dirty="0" smtClean="0"/>
          </a:p>
        </p:txBody>
      </p:sp>
      <p:sp>
        <p:nvSpPr>
          <p:cNvPr id="7" name="pole tekstowe 6"/>
          <p:cNvSpPr txBox="1"/>
          <p:nvPr/>
        </p:nvSpPr>
        <p:spPr>
          <a:xfrm>
            <a:off x="251520" y="5165741"/>
            <a:ext cx="2016224" cy="369332"/>
          </a:xfrm>
          <a:prstGeom prst="rect">
            <a:avLst/>
          </a:prstGeom>
          <a:noFill/>
        </p:spPr>
        <p:txBody>
          <a:bodyPr wrap="square" rtlCol="0">
            <a:spAutoFit/>
          </a:bodyPr>
          <a:lstStyle/>
          <a:p>
            <a:r>
              <a:rPr lang="pl-PL" dirty="0" smtClean="0"/>
              <a:t>Przydatne linki:</a:t>
            </a:r>
            <a:endParaRPr lang="pl-PL" dirty="0"/>
          </a:p>
        </p:txBody>
      </p:sp>
      <p:pic>
        <p:nvPicPr>
          <p:cNvPr id="8" name="Obraz 7" descr="file0001988457443.jpg"/>
          <p:cNvPicPr>
            <a:picLocks noChangeAspect="1"/>
          </p:cNvPicPr>
          <p:nvPr/>
        </p:nvPicPr>
        <p:blipFill>
          <a:blip r:embed="rId11" cstate="print"/>
          <a:stretch>
            <a:fillRect/>
          </a:stretch>
        </p:blipFill>
        <p:spPr>
          <a:xfrm>
            <a:off x="251520" y="935509"/>
            <a:ext cx="2160240" cy="40200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51520" y="359445"/>
            <a:ext cx="2016224" cy="369332"/>
          </a:xfrm>
          <a:prstGeom prst="rect">
            <a:avLst/>
          </a:prstGeom>
          <a:solidFill>
            <a:srgbClr val="FFC000"/>
          </a:solidFill>
          <a:effectLst>
            <a:innerShdw blurRad="63500" dist="50800" dir="162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l-PL" b="1" dirty="0" smtClean="0">
                <a:solidFill>
                  <a:schemeClr val="tx1"/>
                </a:solidFill>
              </a:rPr>
              <a:t>GRUPA V</a:t>
            </a:r>
            <a:endParaRPr lang="pl-PL" b="1" dirty="0">
              <a:solidFill>
                <a:schemeClr val="tx1"/>
              </a:solidFill>
            </a:endParaRPr>
          </a:p>
        </p:txBody>
      </p:sp>
      <p:sp>
        <p:nvSpPr>
          <p:cNvPr id="5" name="pole tekstowe 4"/>
          <p:cNvSpPr txBox="1"/>
          <p:nvPr/>
        </p:nvSpPr>
        <p:spPr>
          <a:xfrm>
            <a:off x="2555776" y="359445"/>
            <a:ext cx="4968552" cy="2031325"/>
          </a:xfrm>
          <a:prstGeom prst="rect">
            <a:avLst/>
          </a:prstGeom>
          <a:noFill/>
        </p:spPr>
        <p:txBody>
          <a:bodyPr wrap="square" rtlCol="0">
            <a:spAutoFit/>
          </a:bodyPr>
          <a:lstStyle/>
          <a:p>
            <a:pPr algn="just"/>
            <a:r>
              <a:rPr lang="pl-PL" b="1" dirty="0" smtClean="0">
                <a:latin typeface="Times New Roman" pitchFamily="18" charset="0"/>
                <a:cs typeface="Times New Roman" pitchFamily="18" charset="0"/>
              </a:rPr>
              <a:t>     Jesteście rzecznikami prasowymi  wojewody. Wasz zwierzchnik zlecił Wam przygotowanie konferencji prasowej na temat gospodarowania odpadami, w związku z licznymi pytaniami na ten temat ze strony starostów . Jako materiały pokonferencyjne , przygotujcie prezentację na ten temat w programie </a:t>
            </a:r>
            <a:r>
              <a:rPr lang="pl-PL" b="1" dirty="0" err="1" smtClean="0">
                <a:latin typeface="Times New Roman" pitchFamily="18" charset="0"/>
                <a:cs typeface="Times New Roman" pitchFamily="18" charset="0"/>
              </a:rPr>
              <a:t>Popplet</a:t>
            </a:r>
            <a:r>
              <a:rPr lang="pl-PL" b="1" dirty="0" smtClean="0">
                <a:latin typeface="Times New Roman" pitchFamily="18" charset="0"/>
                <a:cs typeface="Times New Roman" pitchFamily="18" charset="0"/>
              </a:rPr>
              <a:t>.                           </a:t>
            </a:r>
            <a:endParaRPr lang="pl-PL" b="1" dirty="0">
              <a:latin typeface="Times New Roman" pitchFamily="18" charset="0"/>
              <a:cs typeface="Times New Roman" pitchFamily="18" charset="0"/>
            </a:endParaRPr>
          </a:p>
        </p:txBody>
      </p:sp>
      <p:sp>
        <p:nvSpPr>
          <p:cNvPr id="6" name="pole tekstowe 5"/>
          <p:cNvSpPr txBox="1"/>
          <p:nvPr/>
        </p:nvSpPr>
        <p:spPr>
          <a:xfrm>
            <a:off x="2555776" y="3165477"/>
            <a:ext cx="4968552" cy="2246769"/>
          </a:xfrm>
          <a:prstGeom prst="rect">
            <a:avLst/>
          </a:prstGeom>
          <a:noFill/>
        </p:spPr>
        <p:txBody>
          <a:bodyPr wrap="square" rtlCol="0">
            <a:spAutoFit/>
          </a:bodyPr>
          <a:lstStyle/>
          <a:p>
            <a:r>
              <a:rPr lang="pl-PL" sz="1400" b="1" u="sng" dirty="0" smtClean="0">
                <a:hlinkClick r:id="rId2"/>
              </a:rPr>
              <a:t>http://www.youtube.com/watch?v=gr40bgm8VcU</a:t>
            </a:r>
            <a:endParaRPr lang="pl-PL" sz="1400" b="1" dirty="0" smtClean="0"/>
          </a:p>
          <a:p>
            <a:r>
              <a:rPr lang="pl-PL" sz="1400" b="1" u="sng" dirty="0" smtClean="0">
                <a:hlinkClick r:id="rId3"/>
              </a:rPr>
              <a:t>http://www.youtube.com/watch?v=FQngZRLF3Dg</a:t>
            </a:r>
            <a:endParaRPr lang="pl-PL" sz="1400" b="1" dirty="0" smtClean="0"/>
          </a:p>
          <a:p>
            <a:r>
              <a:rPr lang="pl-PL" sz="1400" b="1" u="sng" dirty="0" smtClean="0">
                <a:hlinkClick r:id="rId4"/>
              </a:rPr>
              <a:t>http://ago.helion.pl/full/pdf/vol13-1-4.pdf</a:t>
            </a:r>
            <a:endParaRPr lang="pl-PL" sz="1400" b="1" dirty="0" smtClean="0"/>
          </a:p>
          <a:p>
            <a:r>
              <a:rPr lang="pl-PL" sz="1400" b="1" u="sng" dirty="0" smtClean="0">
                <a:hlinkClick r:id="rId5"/>
              </a:rPr>
              <a:t>http://wydawnictwoumk.pl/czasopisma/index.php/PPOS/article/view/PPOS.2012.020</a:t>
            </a:r>
            <a:endParaRPr lang="pl-PL" sz="1400" b="1" dirty="0" smtClean="0"/>
          </a:p>
          <a:p>
            <a:r>
              <a:rPr lang="pl-PL" sz="1400" b="1" u="sng" dirty="0" smtClean="0">
                <a:hlinkClick r:id="rId6"/>
              </a:rPr>
              <a:t>http://www.pkwl.pl/cms/zalaczone_pliki/Problemy%20gospodarki%20odpadami.pdf</a:t>
            </a:r>
            <a:endParaRPr lang="pl-PL" sz="1400" b="1" dirty="0" smtClean="0"/>
          </a:p>
          <a:p>
            <a:r>
              <a:rPr lang="pl-PL" sz="1400" b="1" u="sng" dirty="0" smtClean="0">
                <a:hlinkClick r:id="rId7"/>
              </a:rPr>
              <a:t>http://www.itep.edu.pl/konferencje/ko20121003/System%20i%20zasady%20gospodarowania%20odpadami.pdf</a:t>
            </a:r>
            <a:endParaRPr lang="pl-PL" sz="1400" b="1" dirty="0" smtClean="0"/>
          </a:p>
          <a:p>
            <a:r>
              <a:rPr lang="pl-PL" sz="1400" b="1" u="sng" dirty="0" smtClean="0">
                <a:hlinkClick r:id="rId8"/>
              </a:rPr>
              <a:t>http://www.izr.pl/kategorie,95.html</a:t>
            </a:r>
            <a:endParaRPr lang="pl-PL" sz="1400" b="1" dirty="0"/>
          </a:p>
        </p:txBody>
      </p:sp>
      <p:sp>
        <p:nvSpPr>
          <p:cNvPr id="7" name="pole tekstowe 6"/>
          <p:cNvSpPr txBox="1"/>
          <p:nvPr/>
        </p:nvSpPr>
        <p:spPr>
          <a:xfrm>
            <a:off x="2714612" y="2522535"/>
            <a:ext cx="3286148" cy="369332"/>
          </a:xfrm>
          <a:prstGeom prst="rect">
            <a:avLst/>
          </a:prstGeom>
          <a:noFill/>
        </p:spPr>
        <p:txBody>
          <a:bodyPr wrap="square" rtlCol="0">
            <a:spAutoFit/>
          </a:bodyPr>
          <a:lstStyle/>
          <a:p>
            <a:r>
              <a:rPr lang="pl-PL" dirty="0" smtClean="0"/>
              <a:t>Przydatne linki:</a:t>
            </a:r>
            <a:endParaRPr lang="pl-PL" dirty="0"/>
          </a:p>
        </p:txBody>
      </p:sp>
      <p:pic>
        <p:nvPicPr>
          <p:cNvPr id="8" name="Obraz 7" descr="file651302340460.jpg"/>
          <p:cNvPicPr>
            <a:picLocks noChangeAspect="1"/>
          </p:cNvPicPr>
          <p:nvPr/>
        </p:nvPicPr>
        <p:blipFill>
          <a:blip r:embed="rId9" cstate="print"/>
          <a:stretch>
            <a:fillRect/>
          </a:stretch>
        </p:blipFill>
        <p:spPr>
          <a:xfrm>
            <a:off x="84294" y="1367557"/>
            <a:ext cx="2471482" cy="35762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051720" y="359445"/>
            <a:ext cx="5400600" cy="4524315"/>
          </a:xfrm>
          <a:prstGeom prst="rect">
            <a:avLst/>
          </a:prstGeom>
          <a:noFill/>
        </p:spPr>
        <p:txBody>
          <a:bodyPr wrap="square" rtlCol="0">
            <a:spAutoFit/>
          </a:bodyPr>
          <a:lstStyle/>
          <a:p>
            <a:pPr algn="just"/>
            <a:r>
              <a:rPr lang="pl-PL" b="1" dirty="0" smtClean="0">
                <a:latin typeface="Times New Roman" pitchFamily="18" charset="0"/>
                <a:cs typeface="Times New Roman" pitchFamily="18" charset="0"/>
              </a:rPr>
              <a:t>4. Na wykonanie zadania macie 2 lekcje oraz</a:t>
            </a:r>
          </a:p>
          <a:p>
            <a:pPr algn="just"/>
            <a:r>
              <a:rPr lang="pl-PL" b="1" dirty="0" smtClean="0">
                <a:latin typeface="Times New Roman" pitchFamily="18" charset="0"/>
                <a:cs typeface="Times New Roman" pitchFamily="18" charset="0"/>
              </a:rPr>
              <a:t>    2 tygodnie pracy w domu. W tym czasie jesteście</a:t>
            </a:r>
          </a:p>
          <a:p>
            <a:pPr algn="just"/>
            <a:r>
              <a:rPr lang="pl-PL" b="1" dirty="0" smtClean="0">
                <a:latin typeface="Times New Roman" pitchFamily="18" charset="0"/>
                <a:cs typeface="Times New Roman" pitchFamily="18" charset="0"/>
              </a:rPr>
              <a:t>    zobowiązani do dwukrotnej konsultacji</a:t>
            </a:r>
          </a:p>
          <a:p>
            <a:pPr algn="just"/>
            <a:r>
              <a:rPr lang="pl-PL" b="1" dirty="0" smtClean="0">
                <a:latin typeface="Times New Roman" pitchFamily="18" charset="0"/>
                <a:cs typeface="Times New Roman" pitchFamily="18" charset="0"/>
              </a:rPr>
              <a:t>    z nauczycielem. Wersje robocze prac należy</a:t>
            </a:r>
          </a:p>
          <a:p>
            <a:pPr algn="just"/>
            <a:r>
              <a:rPr lang="pl-PL" b="1" dirty="0" smtClean="0">
                <a:latin typeface="Times New Roman" pitchFamily="18" charset="0"/>
                <a:cs typeface="Times New Roman" pitchFamily="18" charset="0"/>
              </a:rPr>
              <a:t>    przesyłać do mnie mailem. Będę Was informować</a:t>
            </a:r>
          </a:p>
          <a:p>
            <a:pPr algn="just"/>
            <a:r>
              <a:rPr lang="pl-PL" b="1" dirty="0" smtClean="0">
                <a:latin typeface="Times New Roman" pitchFamily="18" charset="0"/>
                <a:cs typeface="Times New Roman" pitchFamily="18" charset="0"/>
              </a:rPr>
              <a:t>    o słabych  i mocnych stronach Waszych prac  </a:t>
            </a:r>
          </a:p>
          <a:p>
            <a:pPr algn="just"/>
            <a:r>
              <a:rPr lang="pl-PL" b="1" dirty="0" smtClean="0">
                <a:latin typeface="Times New Roman" pitchFamily="18" charset="0"/>
                <a:cs typeface="Times New Roman" pitchFamily="18" charset="0"/>
              </a:rPr>
              <a:t>    i o ewentualnych błędach.</a:t>
            </a:r>
          </a:p>
          <a:p>
            <a:pPr algn="just"/>
            <a:endParaRPr lang="pl-PL" b="1" dirty="0" smtClean="0">
              <a:latin typeface="Times New Roman" pitchFamily="18" charset="0"/>
              <a:cs typeface="Times New Roman" pitchFamily="18" charset="0"/>
            </a:endParaRPr>
          </a:p>
          <a:p>
            <a:pPr algn="just"/>
            <a:r>
              <a:rPr lang="pl-PL" b="1" dirty="0" smtClean="0">
                <a:latin typeface="Times New Roman" pitchFamily="18" charset="0"/>
                <a:cs typeface="Times New Roman" pitchFamily="18" charset="0"/>
              </a:rPr>
              <a:t>5. Po dwóch tygodniach prace zaprezentujecie</a:t>
            </a:r>
          </a:p>
          <a:p>
            <a:pPr algn="just"/>
            <a:r>
              <a:rPr lang="pl-PL" b="1" dirty="0" smtClean="0">
                <a:latin typeface="Times New Roman" pitchFamily="18" charset="0"/>
                <a:cs typeface="Times New Roman" pitchFamily="18" charset="0"/>
              </a:rPr>
              <a:t>    w szkole.  Wówczas ostatecznie ocenimy je według</a:t>
            </a:r>
          </a:p>
          <a:p>
            <a:pPr algn="just"/>
            <a:r>
              <a:rPr lang="pl-PL" b="1" dirty="0" smtClean="0">
                <a:latin typeface="Times New Roman" pitchFamily="18" charset="0"/>
                <a:cs typeface="Times New Roman" pitchFamily="18" charset="0"/>
              </a:rPr>
              <a:t>    podanych kryteriów.</a:t>
            </a:r>
          </a:p>
          <a:p>
            <a:pPr algn="just"/>
            <a:endParaRPr lang="pl-PL" b="1" dirty="0" smtClean="0">
              <a:latin typeface="Times New Roman" pitchFamily="18" charset="0"/>
              <a:cs typeface="Times New Roman" pitchFamily="18" charset="0"/>
            </a:endParaRPr>
          </a:p>
          <a:p>
            <a:pPr algn="just"/>
            <a:endParaRPr lang="pl-PL" b="1" dirty="0" smtClean="0">
              <a:latin typeface="Times New Roman" pitchFamily="18" charset="0"/>
              <a:cs typeface="Times New Roman" pitchFamily="18" charset="0"/>
            </a:endParaRPr>
          </a:p>
          <a:p>
            <a:pPr algn="just"/>
            <a:r>
              <a:rPr lang="pl-PL" b="1" dirty="0" smtClean="0">
                <a:latin typeface="Times New Roman" pitchFamily="18" charset="0"/>
                <a:cs typeface="Times New Roman" pitchFamily="18" charset="0"/>
              </a:rPr>
              <a:t>                                                              Powodzenia!</a:t>
            </a:r>
          </a:p>
          <a:p>
            <a:pPr algn="just"/>
            <a:endParaRPr lang="pl-PL" dirty="0" smtClean="0">
              <a:latin typeface="Times New Roman" pitchFamily="18" charset="0"/>
              <a:cs typeface="Times New Roman" pitchFamily="18" charset="0"/>
            </a:endParaRPr>
          </a:p>
          <a:p>
            <a:endParaRPr lang="pl-PL" dirty="0"/>
          </a:p>
        </p:txBody>
      </p:sp>
      <p:pic>
        <p:nvPicPr>
          <p:cNvPr id="3" name="Obraz 2" descr="file261235839740.jpg"/>
          <p:cNvPicPr>
            <a:picLocks noChangeAspect="1"/>
          </p:cNvPicPr>
          <p:nvPr/>
        </p:nvPicPr>
        <p:blipFill>
          <a:blip r:embed="rId2" cstate="print"/>
          <a:stretch>
            <a:fillRect/>
          </a:stretch>
        </p:blipFill>
        <p:spPr>
          <a:xfrm>
            <a:off x="251520" y="3599805"/>
            <a:ext cx="2570779" cy="200895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0" y="0"/>
            <a:ext cx="3707904" cy="369332"/>
          </a:xfrm>
          <a:prstGeom prst="rect">
            <a:avLst/>
          </a:prstGeom>
          <a:solidFill>
            <a:schemeClr val="accent1">
              <a:lumMod val="20000"/>
              <a:lumOff val="80000"/>
            </a:schemeClr>
          </a:solidFill>
          <a:ln>
            <a:solidFill>
              <a:srgbClr val="00B050"/>
            </a:solidFill>
          </a:ln>
          <a:scene3d>
            <a:camera prst="orthographicFront"/>
            <a:lightRig rig="threePt" dir="t"/>
          </a:scene3d>
          <a:sp3d>
            <a:bevelT prst="angle"/>
          </a:sp3d>
        </p:spPr>
        <p:txBody>
          <a:bodyPr wrap="square" rtlCol="0">
            <a:spAutoFit/>
          </a:bodyPr>
          <a:lstStyle/>
          <a:p>
            <a:pPr algn="ctr"/>
            <a:r>
              <a:rPr lang="pl-PL" b="1" dirty="0" smtClean="0">
                <a:solidFill>
                  <a:srgbClr val="C00000"/>
                </a:solidFill>
                <a:latin typeface="Bookman Old Style" pitchFamily="18" charset="0"/>
              </a:rPr>
              <a:t>KRYTERIA  OCENY</a:t>
            </a:r>
            <a:endParaRPr lang="pl-PL" b="1" dirty="0">
              <a:solidFill>
                <a:srgbClr val="C00000"/>
              </a:solidFill>
              <a:latin typeface="Bookman Old Style" pitchFamily="18" charset="0"/>
            </a:endParaRPr>
          </a:p>
        </p:txBody>
      </p:sp>
      <p:sp>
        <p:nvSpPr>
          <p:cNvPr id="5" name="pole tekstowe 4"/>
          <p:cNvSpPr txBox="1"/>
          <p:nvPr/>
        </p:nvSpPr>
        <p:spPr>
          <a:xfrm>
            <a:off x="0" y="369332"/>
            <a:ext cx="7740352" cy="1754326"/>
          </a:xfrm>
          <a:prstGeom prst="rect">
            <a:avLst/>
          </a:prstGeom>
          <a:noFill/>
        </p:spPr>
        <p:txBody>
          <a:bodyPr wrap="square" rtlCol="0">
            <a:spAutoFit/>
          </a:bodyPr>
          <a:lstStyle/>
          <a:p>
            <a:pPr algn="just"/>
            <a:r>
              <a:rPr lang="pl-PL" b="1" dirty="0" smtClean="0">
                <a:latin typeface="Times New Roman" pitchFamily="18" charset="0"/>
                <a:cs typeface="Times New Roman" pitchFamily="18" charset="0"/>
              </a:rPr>
              <a:t>   Pamiętajcie, że jesteście oceniani jako zespół. Od Waszej współpracy, wspólnego wkładu pracy i zaangażowania zależy ocena końcowa. Wszyscy zadbajcie o estetykę, oryginalność i poprawność językową Waszej prezentacji. Nie zapomnijcie o przestrzeganiu praw autorskich. Zdjęcia                    i muzykę pobierajcie tylko z tych stron, które na to pozwalają.  Każdy z Was pracuje na ostateczną  ocenę. Poznajcie kryteria:</a:t>
            </a:r>
            <a:r>
              <a:rPr lang="pl-PL" b="1" dirty="0" smtClean="0">
                <a:solidFill>
                  <a:schemeClr val="bg1"/>
                </a:solidFill>
                <a:latin typeface="Bookman Old Style" pitchFamily="18" charset="0"/>
              </a:rPr>
              <a:t>:</a:t>
            </a:r>
            <a:endParaRPr lang="pl-PL" dirty="0"/>
          </a:p>
        </p:txBody>
      </p:sp>
      <p:graphicFrame>
        <p:nvGraphicFramePr>
          <p:cNvPr id="6" name="Tabela 5"/>
          <p:cNvGraphicFramePr>
            <a:graphicFrameLocks noGrp="1"/>
          </p:cNvGraphicFramePr>
          <p:nvPr/>
        </p:nvGraphicFramePr>
        <p:xfrm>
          <a:off x="0" y="2123657"/>
          <a:ext cx="7740352" cy="3631347"/>
        </p:xfrm>
        <a:graphic>
          <a:graphicData uri="http://schemas.openxmlformats.org/drawingml/2006/table">
            <a:tbl>
              <a:tblPr/>
              <a:tblGrid>
                <a:gridCol w="1259632"/>
                <a:gridCol w="1402073"/>
                <a:gridCol w="1550255"/>
                <a:gridCol w="1534016"/>
                <a:gridCol w="1523264"/>
                <a:gridCol w="471112"/>
              </a:tblGrid>
              <a:tr h="544702">
                <a:tc>
                  <a:txBody>
                    <a:bodyPr/>
                    <a:lstStyle/>
                    <a:p>
                      <a:pPr algn="ctr">
                        <a:lnSpc>
                          <a:spcPct val="115000"/>
                        </a:lnSpc>
                        <a:spcAft>
                          <a:spcPts val="0"/>
                        </a:spcAft>
                      </a:pPr>
                      <a:r>
                        <a:rPr lang="pl-PL" sz="1200" dirty="0">
                          <a:latin typeface="Bookman Old Style" pitchFamily="18" charset="0"/>
                          <a:ea typeface="Calibri"/>
                          <a:cs typeface="Times New Roman"/>
                        </a:rPr>
                        <a:t>WYMAGANIA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pl-PL" sz="1200" dirty="0">
                          <a:latin typeface="Bookman Old Style" pitchFamily="18" charset="0"/>
                          <a:ea typeface="Calibri"/>
                          <a:cs typeface="Times New Roman"/>
                        </a:rPr>
                        <a:t>PODSTAWOWE</a:t>
                      </a:r>
                    </a:p>
                    <a:p>
                      <a:pPr algn="ctr">
                        <a:lnSpc>
                          <a:spcPct val="115000"/>
                        </a:lnSpc>
                        <a:spcAft>
                          <a:spcPts val="0"/>
                        </a:spcAft>
                      </a:pPr>
                      <a:r>
                        <a:rPr lang="pl-PL" sz="1200" dirty="0">
                          <a:latin typeface="Bookman Old Style" pitchFamily="18" charset="0"/>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pl-PL" sz="1200" dirty="0">
                          <a:latin typeface="Bookman Old Style" pitchFamily="18" charset="0"/>
                          <a:ea typeface="Calibri"/>
                          <a:cs typeface="Times New Roman"/>
                        </a:rPr>
                        <a:t>ROZSZERZAJĄCE</a:t>
                      </a:r>
                    </a:p>
                    <a:p>
                      <a:pPr algn="ctr">
                        <a:lnSpc>
                          <a:spcPct val="115000"/>
                        </a:lnSpc>
                        <a:spcAft>
                          <a:spcPts val="0"/>
                        </a:spcAft>
                      </a:pPr>
                      <a:r>
                        <a:rPr lang="pl-PL" sz="1200" dirty="0">
                          <a:latin typeface="Bookman Old Style" pitchFamily="18" charset="0"/>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pl-PL" sz="1200" dirty="0">
                          <a:latin typeface="Bookman Old Style" pitchFamily="18" charset="0"/>
                          <a:ea typeface="Calibri"/>
                          <a:cs typeface="Times New Roman"/>
                        </a:rPr>
                        <a:t>DOPEŁNIAJĄCE</a:t>
                      </a:r>
                    </a:p>
                    <a:p>
                      <a:pPr algn="ctr">
                        <a:lnSpc>
                          <a:spcPct val="115000"/>
                        </a:lnSpc>
                        <a:spcAft>
                          <a:spcPts val="0"/>
                        </a:spcAft>
                      </a:pPr>
                      <a:r>
                        <a:rPr lang="pl-PL" sz="1200" dirty="0">
                          <a:latin typeface="Bookman Old Style" pitchFamily="18" charset="0"/>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pl-PL" sz="1200" dirty="0">
                          <a:latin typeface="Bookman Old Style" pitchFamily="18" charset="0"/>
                          <a:ea typeface="Calibri"/>
                          <a:cs typeface="Times New Roman"/>
                        </a:rPr>
                        <a:t>WYKRACZAJĄCE</a:t>
                      </a:r>
                    </a:p>
                    <a:p>
                      <a:pPr algn="ctr">
                        <a:lnSpc>
                          <a:spcPct val="115000"/>
                        </a:lnSpc>
                        <a:spcAft>
                          <a:spcPts val="0"/>
                        </a:spcAft>
                      </a:pPr>
                      <a:r>
                        <a:rPr lang="pl-PL" sz="1200" dirty="0">
                          <a:latin typeface="Bookman Old Style" pitchFamily="18" charset="0"/>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pl-PL" sz="1200" dirty="0">
                          <a:latin typeface="Bookman Old Style" pitchFamily="18" charset="0"/>
                          <a:ea typeface="Calibri"/>
                          <a:cs typeface="Times New Roman"/>
                        </a:rPr>
                        <a:t>PUNKTY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086645">
                <a:tc>
                  <a:txBody>
                    <a:bodyPr/>
                    <a:lstStyle/>
                    <a:p>
                      <a:pPr>
                        <a:lnSpc>
                          <a:spcPct val="115000"/>
                        </a:lnSpc>
                        <a:spcAft>
                          <a:spcPts val="0"/>
                        </a:spcAft>
                      </a:pPr>
                      <a:r>
                        <a:rPr lang="pl-PL" sz="1200" dirty="0">
                          <a:latin typeface="Bookman Old Style" pitchFamily="18" charset="0"/>
                          <a:ea typeface="Calibri"/>
                          <a:cs typeface="Times New Roman"/>
                        </a:rPr>
                        <a:t>Zawartość – ilość i jakość wyszukanych informacji                    i materiałów.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latin typeface="Bookman Old Style" pitchFamily="18" charset="0"/>
                          <a:ea typeface="Calibri"/>
                          <a:cs typeface="Times New Roman"/>
                        </a:rPr>
                        <a:t>Zgromadzono niewiele informacji                i materiałów. Wybrano materiały, które jedynie powierzchownie ilustrują zagadnienie.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latin typeface="Bookman Old Style" pitchFamily="18" charset="0"/>
                          <a:ea typeface="Calibri"/>
                          <a:cs typeface="Times New Roman"/>
                        </a:rPr>
                        <a:t>Zgromadzono wymagane informacje               </a:t>
                      </a:r>
                      <a:r>
                        <a:rPr lang="pl-PL" sz="1200" dirty="0" smtClean="0">
                          <a:latin typeface="Bookman Old Style" pitchFamily="18" charset="0"/>
                          <a:ea typeface="Calibri"/>
                          <a:cs typeface="Times New Roman"/>
                        </a:rPr>
                        <a:t>  </a:t>
                      </a:r>
                      <a:r>
                        <a:rPr lang="pl-PL" sz="1200" dirty="0">
                          <a:latin typeface="Bookman Old Style" pitchFamily="18" charset="0"/>
                          <a:ea typeface="Calibri"/>
                          <a:cs typeface="Times New Roman"/>
                        </a:rPr>
                        <a:t>i materiały, </a:t>
                      </a:r>
                      <a:r>
                        <a:rPr lang="pl-PL" sz="1200" dirty="0" smtClean="0">
                          <a:latin typeface="Bookman Old Style" pitchFamily="18" charset="0"/>
                          <a:ea typeface="Calibri"/>
                          <a:cs typeface="Times New Roman"/>
                        </a:rPr>
                        <a:t>jednak </a:t>
                      </a:r>
                      <a:r>
                        <a:rPr lang="pl-PL" sz="1200" dirty="0">
                          <a:latin typeface="Bookman Old Style" pitchFamily="18" charset="0"/>
                          <a:ea typeface="Calibri"/>
                          <a:cs typeface="Times New Roman"/>
                        </a:rPr>
                        <a:t>wiele  </a:t>
                      </a:r>
                      <a:r>
                        <a:rPr lang="pl-PL" sz="1200" dirty="0" smtClean="0">
                          <a:latin typeface="Bookman Old Style" pitchFamily="18" charset="0"/>
                          <a:ea typeface="Calibri"/>
                          <a:cs typeface="Times New Roman"/>
                        </a:rPr>
                        <a:t>            z nich stanowi tylko </a:t>
                      </a:r>
                      <a:r>
                        <a:rPr lang="pl-PL" sz="1200" dirty="0">
                          <a:latin typeface="Bookman Old Style" pitchFamily="18" charset="0"/>
                          <a:ea typeface="Calibri"/>
                          <a:cs typeface="Times New Roman"/>
                        </a:rPr>
                        <a:t>podstawie źródło wiedzy na zadany temat,  </a:t>
                      </a:r>
                      <a:r>
                        <a:rPr lang="pl-PL" sz="1200" dirty="0" smtClean="0">
                          <a:latin typeface="Bookman Old Style" pitchFamily="18" charset="0"/>
                          <a:ea typeface="Calibri"/>
                          <a:cs typeface="Times New Roman"/>
                        </a:rPr>
                        <a:t>            a </a:t>
                      </a:r>
                      <a:r>
                        <a:rPr lang="pl-PL" sz="1200" dirty="0">
                          <a:latin typeface="Bookman Old Style" pitchFamily="18" charset="0"/>
                          <a:ea typeface="Calibri"/>
                          <a:cs typeface="Times New Roman"/>
                        </a:rPr>
                        <a:t>inne są niepełne lub niewystarczające do całościowego ujęcia problemu.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latin typeface="Bookman Old Style" pitchFamily="18" charset="0"/>
                          <a:ea typeface="Calibri"/>
                          <a:cs typeface="Times New Roman"/>
                        </a:rPr>
                        <a:t>Zgromadzono większość niezbędnych materiałów                        i informacji, które pozwoliły zbudować logiczną                   </a:t>
                      </a:r>
                      <a:r>
                        <a:rPr lang="pl-PL" sz="1200" dirty="0" smtClean="0">
                          <a:latin typeface="Bookman Old Style" pitchFamily="18" charset="0"/>
                          <a:ea typeface="Calibri"/>
                          <a:cs typeface="Times New Roman"/>
                        </a:rPr>
                        <a:t>          </a:t>
                      </a:r>
                      <a:r>
                        <a:rPr lang="pl-PL" sz="1200" dirty="0">
                          <a:latin typeface="Bookman Old Style" pitchFamily="18" charset="0"/>
                          <a:ea typeface="Calibri"/>
                          <a:cs typeface="Times New Roman"/>
                        </a:rPr>
                        <a:t>i spójną prezentację, ale niektóre                    z nich okazały się mało przydatne.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latin typeface="Bookman Old Style" pitchFamily="18" charset="0"/>
                          <a:ea typeface="Calibri"/>
                          <a:cs typeface="Times New Roman"/>
                        </a:rPr>
                        <a:t>Zgromadzono wszystkie wymagane materiały               </a:t>
                      </a:r>
                      <a:r>
                        <a:rPr lang="pl-PL" sz="1200" dirty="0" smtClean="0">
                          <a:latin typeface="Bookman Old Style" pitchFamily="18" charset="0"/>
                          <a:ea typeface="Calibri"/>
                          <a:cs typeface="Times New Roman"/>
                        </a:rPr>
                        <a:t>     </a:t>
                      </a:r>
                      <a:r>
                        <a:rPr lang="pl-PL" sz="1200" dirty="0">
                          <a:latin typeface="Bookman Old Style" pitchFamily="18" charset="0"/>
                          <a:ea typeface="Calibri"/>
                          <a:cs typeface="Times New Roman"/>
                        </a:rPr>
                        <a:t>i informacje, dzięki którym powstała spójna, logiczna, oryginalna, </a:t>
                      </a:r>
                      <a:r>
                        <a:rPr lang="pl-PL" sz="1200" dirty="0" smtClean="0">
                          <a:latin typeface="Bookman Old Style" pitchFamily="18" charset="0"/>
                          <a:ea typeface="Calibri"/>
                          <a:cs typeface="Times New Roman"/>
                        </a:rPr>
                        <a:t>bogata          </a:t>
                      </a:r>
                      <a:r>
                        <a:rPr lang="pl-PL" sz="1200" dirty="0">
                          <a:latin typeface="Bookman Old Style" pitchFamily="18" charset="0"/>
                          <a:ea typeface="Calibri"/>
                          <a:cs typeface="Times New Roman"/>
                        </a:rPr>
                        <a:t>w treści merytoryczne prezentacja.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latin typeface="Bookman Old Style" pitchFamily="18" charset="0"/>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nvGraphicFramePr>
        <p:xfrm>
          <a:off x="-1" y="1"/>
          <a:ext cx="7308305" cy="5759450"/>
        </p:xfrm>
        <a:graphic>
          <a:graphicData uri="http://schemas.openxmlformats.org/drawingml/2006/table">
            <a:tbl>
              <a:tblPr/>
              <a:tblGrid>
                <a:gridCol w="1198471"/>
                <a:gridCol w="1317641"/>
                <a:gridCol w="1559366"/>
                <a:gridCol w="1675153"/>
                <a:gridCol w="1557674"/>
              </a:tblGrid>
              <a:tr h="5759450">
                <a:tc>
                  <a:txBody>
                    <a:bodyPr/>
                    <a:lstStyle/>
                    <a:p>
                      <a:pPr>
                        <a:lnSpc>
                          <a:spcPct val="115000"/>
                        </a:lnSpc>
                        <a:spcAft>
                          <a:spcPts val="0"/>
                        </a:spcAft>
                      </a:pPr>
                      <a:r>
                        <a:rPr lang="pl-PL" sz="1200" dirty="0">
                          <a:latin typeface="Bookman Old Style" pitchFamily="18" charset="0"/>
                          <a:ea typeface="Calibri"/>
                          <a:cs typeface="Times New Roman"/>
                        </a:rPr>
                        <a:t>Dobór informacji              i materiałów, poprawność</a:t>
                      </a:r>
                    </a:p>
                    <a:p>
                      <a:pPr>
                        <a:lnSpc>
                          <a:spcPct val="115000"/>
                        </a:lnSpc>
                        <a:spcAft>
                          <a:spcPts val="0"/>
                        </a:spcAft>
                      </a:pPr>
                      <a:r>
                        <a:rPr lang="pl-PL" sz="1200" dirty="0">
                          <a:latin typeface="Bookman Old Style" pitchFamily="18" charset="0"/>
                          <a:ea typeface="Calibri"/>
                          <a:cs typeface="Times New Roman"/>
                        </a:rPr>
                        <a:t>językowa         merytoryczna</a:t>
                      </a:r>
                    </a:p>
                    <a:p>
                      <a:pPr>
                        <a:lnSpc>
                          <a:spcPct val="115000"/>
                        </a:lnSpc>
                        <a:spcAft>
                          <a:spcPts val="0"/>
                        </a:spcAft>
                      </a:pPr>
                      <a:r>
                        <a:rPr lang="pl-PL" sz="1200" dirty="0">
                          <a:latin typeface="Bookman Old Style" pitchFamily="18" charset="0"/>
                          <a:ea typeface="Calibri"/>
                          <a:cs typeface="Times New Roman"/>
                        </a:rPr>
                        <a:t>techniczna, sposób opracowania, stopień oryginalności wykonania zadania.</a:t>
                      </a: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latin typeface="Bookman Old Style" pitchFamily="18" charset="0"/>
                          <a:ea typeface="Calibri"/>
                          <a:cs typeface="Times New Roman"/>
                        </a:rPr>
                        <a:t>Zadanie wykonane pobieżnie. Wykorzystanie niezrozumiałych informacji. Błędy językowe, ortograficzne, źle sformatowane teksty. Brak własnego wkładu pracy; wykorzystanie gotowych szablonów         </a:t>
                      </a:r>
                      <a:r>
                        <a:rPr lang="pl-PL" sz="1200" dirty="0" smtClean="0">
                          <a:latin typeface="Bookman Old Style" pitchFamily="18" charset="0"/>
                          <a:ea typeface="Calibri"/>
                          <a:cs typeface="Times New Roman"/>
                        </a:rPr>
                        <a:t>     </a:t>
                      </a:r>
                      <a:r>
                        <a:rPr lang="pl-PL" sz="1200" dirty="0">
                          <a:latin typeface="Bookman Old Style" pitchFamily="18" charset="0"/>
                          <a:ea typeface="Calibri"/>
                          <a:cs typeface="Times New Roman"/>
                        </a:rPr>
                        <a:t>i opracowań. Kopiowanie tekstów. Brak źródeł i nieprzestrzeganie praw autorskich.</a:t>
                      </a: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latin typeface="Bookman Old Style" pitchFamily="18" charset="0"/>
                          <a:ea typeface="Calibri"/>
                          <a:cs typeface="Times New Roman"/>
                        </a:rPr>
                        <a:t>Zadanie wykonane poprawnie, jednak z wykorzystaniem tylko niektórych materiałów.          </a:t>
                      </a:r>
                      <a:r>
                        <a:rPr lang="pl-PL" sz="1200" dirty="0" smtClean="0">
                          <a:latin typeface="Bookman Old Style" pitchFamily="18" charset="0"/>
                          <a:ea typeface="Calibri"/>
                          <a:cs typeface="Times New Roman"/>
                        </a:rPr>
                        <a:t>  </a:t>
                      </a:r>
                      <a:r>
                        <a:rPr lang="pl-PL" sz="1200" dirty="0">
                          <a:latin typeface="Bookman Old Style" pitchFamily="18" charset="0"/>
                          <a:ea typeface="Calibri"/>
                          <a:cs typeface="Times New Roman"/>
                        </a:rPr>
                        <a:t>W pracy pojawiają się błędy językowe, ortograficzne oraz nieliczne błędy             w formatowaniu tekstów. Niewielka oryginalność, mały wkład własny pracy. Wykorzystywanie gotowych opracowań. Brak niektórych źródeł np. przy zdjęciach, filmach itp., częściowe przestrzeganie praw autorskich.</a:t>
                      </a: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latin typeface="Bookman Old Style" pitchFamily="18" charset="0"/>
                          <a:ea typeface="Calibri"/>
                          <a:cs typeface="Times New Roman"/>
                        </a:rPr>
                        <a:t>Zadanie dobrze wykonane, </a:t>
                      </a:r>
                      <a:r>
                        <a:rPr lang="pl-PL" sz="1200" dirty="0" smtClean="0">
                          <a:latin typeface="Bookman Old Style" pitchFamily="18" charset="0"/>
                          <a:ea typeface="Calibri"/>
                          <a:cs typeface="Times New Roman"/>
                        </a:rPr>
                        <a:t>                   z </a:t>
                      </a:r>
                      <a:r>
                        <a:rPr lang="pl-PL" sz="1200" dirty="0">
                          <a:latin typeface="Bookman Old Style" pitchFamily="18" charset="0"/>
                          <a:ea typeface="Calibri"/>
                          <a:cs typeface="Times New Roman"/>
                        </a:rPr>
                        <a:t>wykorzystaniem odpowiednio dobranych informacji. Materiały opracowane samodzielnie              </a:t>
                      </a:r>
                      <a:r>
                        <a:rPr lang="pl-PL" sz="1200" dirty="0" smtClean="0">
                          <a:latin typeface="Bookman Old Style" pitchFamily="18" charset="0"/>
                          <a:ea typeface="Calibri"/>
                          <a:cs typeface="Times New Roman"/>
                        </a:rPr>
                        <a:t>          </a:t>
                      </a:r>
                      <a:r>
                        <a:rPr lang="pl-PL" sz="1200" dirty="0">
                          <a:latin typeface="Bookman Old Style" pitchFamily="18" charset="0"/>
                          <a:ea typeface="Calibri"/>
                          <a:cs typeface="Times New Roman"/>
                        </a:rPr>
                        <a:t>z odwołaniem do samodzielnie zgromadzonej bibliografii. Pojedyncze błędy językowe, brak błędów ortograficznych. Poprawne formatowanie tekstów. Przestrzeganie praw autorskich, podawanie źródeł przy zdjęciach, nagraniach, tekstach.</a:t>
                      </a: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latin typeface="Bookman Old Style" pitchFamily="18" charset="0"/>
                          <a:ea typeface="Calibri"/>
                          <a:cs typeface="Times New Roman"/>
                        </a:rPr>
                        <a:t>Zadanie wykonane bardzo dobrze,           </a:t>
                      </a:r>
                      <a:r>
                        <a:rPr lang="pl-PL" sz="1200" dirty="0" smtClean="0">
                          <a:latin typeface="Bookman Old Style" pitchFamily="18" charset="0"/>
                          <a:ea typeface="Calibri"/>
                          <a:cs typeface="Times New Roman"/>
                        </a:rPr>
                        <a:t> w </a:t>
                      </a:r>
                      <a:r>
                        <a:rPr lang="pl-PL" sz="1200" dirty="0">
                          <a:latin typeface="Bookman Old Style" pitchFamily="18" charset="0"/>
                          <a:ea typeface="Calibri"/>
                          <a:cs typeface="Times New Roman"/>
                        </a:rPr>
                        <a:t>oryginalnym ujęciu. Trafnie wykorzystany bogaty materiał rzeczowy                         z własnymi interpretacjami. Sięgnięcie do samodzielnie zgromadzonej bibliografii                         i informacji uzyskanych od ekspertów. Praca bezbłędna pod względem językowym                i technicznym.</a:t>
                      </a:r>
                    </a:p>
                    <a:p>
                      <a:pPr>
                        <a:lnSpc>
                          <a:spcPct val="115000"/>
                        </a:lnSpc>
                        <a:spcAft>
                          <a:spcPts val="0"/>
                        </a:spcAft>
                      </a:pPr>
                      <a:r>
                        <a:rPr lang="pl-PL" sz="1200" dirty="0">
                          <a:latin typeface="Bookman Old Style" pitchFamily="18" charset="0"/>
                          <a:ea typeface="Calibri"/>
                          <a:cs typeface="Times New Roman"/>
                        </a:rPr>
                        <a:t>Przestrzeganie praw autorskich, podawanie źródeł przy zdjęciach, nagraniach, tekstach.</a:t>
                      </a: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pole tekstowe 5"/>
          <p:cNvSpPr txBox="1"/>
          <p:nvPr/>
        </p:nvSpPr>
        <p:spPr>
          <a:xfrm>
            <a:off x="7308304" y="0"/>
            <a:ext cx="432048" cy="276999"/>
          </a:xfrm>
          <a:prstGeom prst="rect">
            <a:avLst/>
          </a:prstGeom>
          <a:noFill/>
        </p:spPr>
        <p:txBody>
          <a:bodyPr wrap="square" rtlCol="0">
            <a:spAutoFit/>
          </a:bodyPr>
          <a:lstStyle/>
          <a:p>
            <a:r>
              <a:rPr lang="pl-PL" sz="1200" dirty="0" smtClean="0">
                <a:latin typeface="Times New Roman" pitchFamily="18" charset="0"/>
                <a:cs typeface="Times New Roman" pitchFamily="18" charset="0"/>
              </a:rPr>
              <a:t>1-4</a:t>
            </a:r>
            <a:endParaRPr lang="pl-PL"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0" y="0"/>
          <a:ext cx="7380313" cy="5759450"/>
        </p:xfrm>
        <a:graphic>
          <a:graphicData uri="http://schemas.openxmlformats.org/drawingml/2006/table">
            <a:tbl>
              <a:tblPr/>
              <a:tblGrid>
                <a:gridCol w="1022874"/>
                <a:gridCol w="1371040"/>
                <a:gridCol w="1622559"/>
                <a:gridCol w="1743041"/>
                <a:gridCol w="1620799"/>
              </a:tblGrid>
              <a:tr h="5759450">
                <a:tc>
                  <a:txBody>
                    <a:bodyPr/>
                    <a:lstStyle/>
                    <a:p>
                      <a:pPr>
                        <a:lnSpc>
                          <a:spcPct val="115000"/>
                        </a:lnSpc>
                        <a:spcAft>
                          <a:spcPts val="0"/>
                        </a:spcAft>
                      </a:pPr>
                      <a:r>
                        <a:rPr lang="pl-PL" sz="1200" dirty="0">
                          <a:latin typeface="Times New Roman"/>
                          <a:ea typeface="Calibri"/>
                          <a:cs typeface="Times New Roman"/>
                        </a:rPr>
                        <a:t>Sposób prezentacji pracy. Wrażenia estetyczne, wykorzystanie TI. Sposób prezentacji pracy przez lidera grupy.</a:t>
                      </a:r>
                      <a:endParaRPr lang="pl-PL" sz="1200" dirty="0">
                        <a:latin typeface="Calibri"/>
                        <a:ea typeface="Calibri"/>
                        <a:cs typeface="Times New Roman"/>
                      </a:endParaRPr>
                    </a:p>
                  </a:txBody>
                  <a:tcPr marL="54837" marR="54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latin typeface="Times New Roman"/>
                          <a:ea typeface="Calibri"/>
                          <a:cs typeface="Times New Roman"/>
                        </a:rPr>
                        <a:t>Prezentacja mało atrakcyjna, ubogo ilustrowana, estetycznie nie odpowiadająca prezentowanym treściom, nie wykorzystująca różnorodnych możliwości programu,                  w którym została stworzona.</a:t>
                      </a:r>
                      <a:endParaRPr lang="pl-PL" sz="1200" dirty="0">
                        <a:latin typeface="Calibri"/>
                        <a:ea typeface="Calibri"/>
                        <a:cs typeface="Times New Roman"/>
                      </a:endParaRPr>
                    </a:p>
                    <a:p>
                      <a:pPr>
                        <a:lnSpc>
                          <a:spcPct val="115000"/>
                        </a:lnSpc>
                        <a:spcAft>
                          <a:spcPts val="0"/>
                        </a:spcAft>
                      </a:pPr>
                      <a:r>
                        <a:rPr lang="pl-PL" sz="1200" dirty="0">
                          <a:latin typeface="Times New Roman"/>
                          <a:ea typeface="Calibri"/>
                          <a:cs typeface="Times New Roman"/>
                        </a:rPr>
                        <a:t>Trudna                        w odbiorze. Uczeń prezentujący pracę wypowiada się chaotycznie, popełniając błędy językowe, nie umiejąc zaciekawić słuchaczy. Zamiast referowania pracy, czyta fragmenty                z komputera.</a:t>
                      </a:r>
                      <a:endParaRPr lang="pl-PL" sz="1200" dirty="0">
                        <a:latin typeface="Calibri"/>
                        <a:ea typeface="Calibri"/>
                        <a:cs typeface="Times New Roman"/>
                      </a:endParaRPr>
                    </a:p>
                  </a:txBody>
                  <a:tcPr marL="54837" marR="54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latin typeface="Times New Roman"/>
                          <a:ea typeface="Calibri"/>
                          <a:cs typeface="Times New Roman"/>
                        </a:rPr>
                        <a:t>Prezentacja raczej odtwórcza, wykonana według gotowego szablonu, dostępnego                   w programie,          </a:t>
                      </a:r>
                      <a:r>
                        <a:rPr lang="pl-PL" sz="1200" dirty="0" smtClean="0">
                          <a:latin typeface="Times New Roman"/>
                          <a:ea typeface="Calibri"/>
                          <a:cs typeface="Times New Roman"/>
                        </a:rPr>
                        <a:t>                       w </a:t>
                      </a:r>
                      <a:r>
                        <a:rPr lang="pl-PL" sz="1200" dirty="0">
                          <a:latin typeface="Times New Roman"/>
                          <a:ea typeface="Calibri"/>
                          <a:cs typeface="Times New Roman"/>
                        </a:rPr>
                        <a:t>którym została </a:t>
                      </a:r>
                      <a:r>
                        <a:rPr lang="pl-PL" sz="1200" dirty="0" smtClean="0">
                          <a:latin typeface="Times New Roman"/>
                          <a:ea typeface="Calibri"/>
                          <a:cs typeface="Times New Roman"/>
                        </a:rPr>
                        <a:t>  stworzona</a:t>
                      </a:r>
                      <a:r>
                        <a:rPr lang="pl-PL" sz="1200" dirty="0">
                          <a:latin typeface="Times New Roman"/>
                          <a:ea typeface="Calibri"/>
                          <a:cs typeface="Times New Roman"/>
                        </a:rPr>
                        <a:t>. Estetycznie dostosowana do prezentowanych treści, ale                        </a:t>
                      </a:r>
                      <a:r>
                        <a:rPr lang="pl-PL" sz="1200" dirty="0" smtClean="0">
                          <a:latin typeface="Times New Roman"/>
                          <a:ea typeface="Calibri"/>
                          <a:cs typeface="Times New Roman"/>
                        </a:rPr>
                        <a:t>                       z </a:t>
                      </a:r>
                      <a:r>
                        <a:rPr lang="pl-PL" sz="1200" dirty="0">
                          <a:latin typeface="Times New Roman"/>
                          <a:ea typeface="Calibri"/>
                          <a:cs typeface="Times New Roman"/>
                        </a:rPr>
                        <a:t>niewielką ilością ilustracji, oparta na gotowych szablonach, dopracowanych                 w miarę samodzielnie. Uczeń prezentujący pracę wypowiada się poprawnie, starannie, popełniając tylko sporadycznie błędy językowe. Korzysta                       z tekstów zawartych                  w prezentacji, ale stara się referować samodzielnie.</a:t>
                      </a:r>
                      <a:endParaRPr lang="pl-PL" sz="1200" dirty="0">
                        <a:latin typeface="Calibri"/>
                        <a:ea typeface="Calibri"/>
                        <a:cs typeface="Times New Roman"/>
                      </a:endParaRPr>
                    </a:p>
                  </a:txBody>
                  <a:tcPr marL="54837" marR="54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latin typeface="Times New Roman"/>
                          <a:ea typeface="Calibri"/>
                          <a:cs typeface="Times New Roman"/>
                        </a:rPr>
                        <a:t>Prezentacja uporządkowana, logiczna, dostosowana estetycznie do prezentowanych treści. Oparta na dostępnych </a:t>
                      </a:r>
                      <a:r>
                        <a:rPr lang="pl-PL" sz="1200" dirty="0" smtClean="0">
                          <a:latin typeface="Times New Roman"/>
                          <a:ea typeface="Calibri"/>
                          <a:cs typeface="Times New Roman"/>
                        </a:rPr>
                        <a:t>                     w </a:t>
                      </a:r>
                      <a:r>
                        <a:rPr lang="pl-PL" sz="1200" dirty="0">
                          <a:latin typeface="Times New Roman"/>
                          <a:ea typeface="Calibri"/>
                          <a:cs typeface="Times New Roman"/>
                        </a:rPr>
                        <a:t>programie komputerowym szablonie, ale samodzielnie wykorzystanym              </a:t>
                      </a:r>
                      <a:r>
                        <a:rPr lang="pl-PL" sz="1200" dirty="0" smtClean="0">
                          <a:latin typeface="Times New Roman"/>
                          <a:ea typeface="Calibri"/>
                          <a:cs typeface="Times New Roman"/>
                        </a:rPr>
                        <a:t>                </a:t>
                      </a:r>
                      <a:r>
                        <a:rPr lang="pl-PL" sz="1200" dirty="0">
                          <a:latin typeface="Times New Roman"/>
                          <a:ea typeface="Calibri"/>
                          <a:cs typeface="Times New Roman"/>
                        </a:rPr>
                        <a:t>i zmodyfikowanym. Ilustrowana wieloma fotografiami,  nagraniami. Uczeń prezentujący pracę wypowiada się samodzielnie, ciekawie,                    w niewielkim stopniu korzystając                </a:t>
                      </a:r>
                      <a:r>
                        <a:rPr lang="pl-PL" sz="1200" dirty="0" smtClean="0">
                          <a:latin typeface="Times New Roman"/>
                          <a:ea typeface="Calibri"/>
                          <a:cs typeface="Times New Roman"/>
                        </a:rPr>
                        <a:t>                     </a:t>
                      </a:r>
                      <a:r>
                        <a:rPr lang="pl-PL" sz="1200" dirty="0">
                          <a:latin typeface="Times New Roman"/>
                          <a:ea typeface="Calibri"/>
                          <a:cs typeface="Times New Roman"/>
                        </a:rPr>
                        <a:t>z gotowych tekstów. Nie popełnia znaczących błędów językowych                 i potrafi zaciekawić słuchaczy.</a:t>
                      </a:r>
                      <a:endParaRPr lang="pl-PL" sz="1200" dirty="0">
                        <a:latin typeface="Calibri"/>
                        <a:ea typeface="Calibri"/>
                        <a:cs typeface="Times New Roman"/>
                      </a:endParaRPr>
                    </a:p>
                  </a:txBody>
                  <a:tcPr marL="54837" marR="54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latin typeface="Times New Roman"/>
                          <a:ea typeface="Calibri"/>
                          <a:cs typeface="Times New Roman"/>
                        </a:rPr>
                        <a:t>Prezentacja atrakcyjna, oryginalna, estetyczna,              o ciekawej szacie graficznej. Zbudowana na własnym pomyśle, bez odtwarzania szablonów,                      z wykorzystaniem bogatej galerii zdjęć,  nagrań audio                              i fragmentów filmów. Uczeń prezentujący pracę wypowiada się bezbłędnie, łączy wypowiedź            </a:t>
                      </a:r>
                      <a:r>
                        <a:rPr lang="pl-PL" sz="1200" dirty="0" smtClean="0">
                          <a:latin typeface="Times New Roman"/>
                          <a:ea typeface="Calibri"/>
                          <a:cs typeface="Times New Roman"/>
                        </a:rPr>
                        <a:t>              </a:t>
                      </a:r>
                      <a:r>
                        <a:rPr lang="pl-PL" sz="1200" dirty="0">
                          <a:latin typeface="Times New Roman"/>
                          <a:ea typeface="Calibri"/>
                          <a:cs typeface="Times New Roman"/>
                        </a:rPr>
                        <a:t>z prezentacją multimedialną. Potrafi zaciekawić słuchaczy                    i zachęcić ich do zgłębiania zagadnienia np. poprzez otwartą kompozycję swojej wypowiedzi.</a:t>
                      </a:r>
                      <a:endParaRPr lang="pl-PL" sz="1200" dirty="0">
                        <a:latin typeface="Calibri"/>
                        <a:ea typeface="Calibri"/>
                        <a:cs typeface="Times New Roman"/>
                      </a:endParaRPr>
                    </a:p>
                  </a:txBody>
                  <a:tcPr marL="54837" marR="54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pole tekstowe 4"/>
          <p:cNvSpPr txBox="1"/>
          <p:nvPr/>
        </p:nvSpPr>
        <p:spPr>
          <a:xfrm>
            <a:off x="7380313" y="0"/>
            <a:ext cx="504055" cy="276999"/>
          </a:xfrm>
          <a:prstGeom prst="rect">
            <a:avLst/>
          </a:prstGeom>
          <a:noFill/>
        </p:spPr>
        <p:txBody>
          <a:bodyPr wrap="square" rtlCol="0">
            <a:spAutoFit/>
          </a:bodyPr>
          <a:lstStyle/>
          <a:p>
            <a:r>
              <a:rPr lang="pl-PL" sz="1200" dirty="0" smtClean="0">
                <a:latin typeface="Times New Roman" pitchFamily="18" charset="0"/>
                <a:cs typeface="Times New Roman" pitchFamily="18" charset="0"/>
              </a:rPr>
              <a:t>1-4</a:t>
            </a:r>
            <a:endParaRPr lang="pl-PL"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2" y="0"/>
          <a:ext cx="7740354" cy="3815829"/>
        </p:xfrm>
        <a:graphic>
          <a:graphicData uri="http://schemas.openxmlformats.org/drawingml/2006/table">
            <a:tbl>
              <a:tblPr/>
              <a:tblGrid>
                <a:gridCol w="1190824"/>
                <a:gridCol w="1309235"/>
                <a:gridCol w="1549415"/>
                <a:gridCol w="1664465"/>
                <a:gridCol w="1547734"/>
                <a:gridCol w="478681"/>
              </a:tblGrid>
              <a:tr h="3815829">
                <a:tc>
                  <a:txBody>
                    <a:bodyPr/>
                    <a:lstStyle/>
                    <a:p>
                      <a:pPr>
                        <a:lnSpc>
                          <a:spcPct val="115000"/>
                        </a:lnSpc>
                        <a:spcAft>
                          <a:spcPts val="0"/>
                        </a:spcAft>
                      </a:pPr>
                      <a:r>
                        <a:rPr lang="pl-PL" sz="1200" dirty="0">
                          <a:latin typeface="Bookman Old Style" pitchFamily="18" charset="0"/>
                          <a:ea typeface="Calibri"/>
                          <a:cs typeface="Times New Roman"/>
                        </a:rPr>
                        <a:t>Współpraca        w grupie,</a:t>
                      </a:r>
                    </a:p>
                    <a:p>
                      <a:pPr>
                        <a:lnSpc>
                          <a:spcPct val="115000"/>
                        </a:lnSpc>
                        <a:spcAft>
                          <a:spcPts val="0"/>
                        </a:spcAft>
                      </a:pPr>
                      <a:r>
                        <a:rPr lang="pl-PL" sz="1200" dirty="0">
                          <a:latin typeface="Bookman Old Style" pitchFamily="18" charset="0"/>
                          <a:ea typeface="Calibri"/>
                          <a:cs typeface="Times New Roman"/>
                        </a:rPr>
                        <a:t>wywiązanie się                      z powierzonych zadań.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latin typeface="Bookman Old Style" pitchFamily="18" charset="0"/>
                          <a:ea typeface="Calibri"/>
                          <a:cs typeface="Times New Roman"/>
                        </a:rPr>
                        <a:t>Nieumiejętność współpracy             w grupie – uczniowie pracują pojedynczo           </a:t>
                      </a:r>
                      <a:r>
                        <a:rPr lang="pl-PL" sz="1200" dirty="0" smtClean="0">
                          <a:latin typeface="Bookman Old Style" pitchFamily="18" charset="0"/>
                          <a:ea typeface="Calibri"/>
                          <a:cs typeface="Times New Roman"/>
                        </a:rPr>
                        <a:t>     </a:t>
                      </a:r>
                      <a:r>
                        <a:rPr lang="pl-PL" sz="1200" dirty="0">
                          <a:latin typeface="Bookman Old Style" pitchFamily="18" charset="0"/>
                          <a:ea typeface="Calibri"/>
                          <a:cs typeface="Times New Roman"/>
                        </a:rPr>
                        <a:t>i narzucają swoje wizje pozostałym osobom. Niedokładność             w wykonywaniu powierzonych zadań; zrzucanie pracy na innych lub tylko na lidera.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latin typeface="Bookman Old Style" pitchFamily="18" charset="0"/>
                          <a:ea typeface="Calibri"/>
                          <a:cs typeface="Times New Roman"/>
                        </a:rPr>
                        <a:t>Tylko niektórzy członkowie grupy wykonują prace terminowo. Grupa jedynie częściowo potrafi wypracować wspólną wizję prezentacji. Lider usiłuje narzucić  innym </a:t>
                      </a:r>
                      <a:r>
                        <a:rPr lang="pl-PL" sz="1200" dirty="0" smtClean="0">
                          <a:latin typeface="Bookman Old Style" pitchFamily="18" charset="0"/>
                          <a:ea typeface="Calibri"/>
                          <a:cs typeface="Times New Roman"/>
                        </a:rPr>
                        <a:t>swoje </a:t>
                      </a:r>
                      <a:r>
                        <a:rPr lang="pl-PL" sz="1200" dirty="0">
                          <a:latin typeface="Bookman Old Style" pitchFamily="18" charset="0"/>
                          <a:ea typeface="Calibri"/>
                          <a:cs typeface="Times New Roman"/>
                        </a:rPr>
                        <a:t>zdanie.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latin typeface="Bookman Old Style" pitchFamily="18" charset="0"/>
                          <a:ea typeface="Calibri"/>
                          <a:cs typeface="Times New Roman"/>
                        </a:rPr>
                        <a:t>Grupa współpracuje dość harmonijnie. Lider w równym stopniu korzysta                           z wszystkich pomysłów, ale wyraźnie preferuje niektóre z nich. Prace wykonywane są terminowo                        i    w miarę dokładnie.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latin typeface="Bookman Old Style" pitchFamily="18" charset="0"/>
                          <a:ea typeface="Calibri"/>
                          <a:cs typeface="Times New Roman"/>
                        </a:rPr>
                        <a:t>Wzorowa współpraca                     w grupie. Wszyscy                    z pełnym zaangażowaniem  uczestniczą            </a:t>
                      </a:r>
                      <a:r>
                        <a:rPr lang="pl-PL" sz="1200" dirty="0" smtClean="0">
                          <a:latin typeface="Bookman Old Style" pitchFamily="18" charset="0"/>
                          <a:ea typeface="Calibri"/>
                          <a:cs typeface="Times New Roman"/>
                        </a:rPr>
                        <a:t>             </a:t>
                      </a:r>
                      <a:r>
                        <a:rPr lang="pl-PL" sz="1200" dirty="0">
                          <a:latin typeface="Bookman Old Style" pitchFamily="18" charset="0"/>
                          <a:ea typeface="Calibri"/>
                          <a:cs typeface="Times New Roman"/>
                        </a:rPr>
                        <a:t>w wykonaniu zadania. Lider nikogo nie faworyzuje; wszystkie pomysły wykorzystywane są w równym stopniu. Praca każdego członka grupy jest terminowa                       i dokładna.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latin typeface="Times New Roman"/>
                          <a:ea typeface="Calibri"/>
                          <a:cs typeface="Times New Roman"/>
                        </a:rPr>
                        <a:t>1-4</a:t>
                      </a:r>
                      <a:endParaRPr lang="pl-PL"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Prostokąt 4"/>
          <p:cNvSpPr/>
          <p:nvPr/>
        </p:nvSpPr>
        <p:spPr>
          <a:xfrm>
            <a:off x="2286000" y="3815829"/>
            <a:ext cx="4572000" cy="2031325"/>
          </a:xfrm>
          <a:prstGeom prst="rect">
            <a:avLst/>
          </a:prstGeom>
        </p:spPr>
        <p:txBody>
          <a:bodyPr wrap="square">
            <a:spAutoFit/>
          </a:bodyPr>
          <a:lstStyle/>
          <a:p>
            <a:r>
              <a:rPr lang="pl-PL" b="1" u="sng" dirty="0" smtClean="0">
                <a:latin typeface="Times New Roman" pitchFamily="18" charset="0"/>
                <a:cs typeface="Times New Roman" pitchFamily="18" charset="0"/>
              </a:rPr>
              <a:t>Przeliczenie punktów na oceny:</a:t>
            </a:r>
          </a:p>
          <a:p>
            <a:r>
              <a:rPr lang="pl-PL" dirty="0" smtClean="0">
                <a:latin typeface="Times New Roman" pitchFamily="18" charset="0"/>
                <a:cs typeface="Times New Roman" pitchFamily="18" charset="0"/>
              </a:rPr>
              <a:t>16 pkt. – celujący</a:t>
            </a:r>
          </a:p>
          <a:p>
            <a:r>
              <a:rPr lang="pl-PL" dirty="0" smtClean="0">
                <a:latin typeface="Times New Roman" pitchFamily="18" charset="0"/>
                <a:cs typeface="Times New Roman" pitchFamily="18" charset="0"/>
              </a:rPr>
              <a:t>15 – 13,5 pkt. – bardzo dobry</a:t>
            </a:r>
          </a:p>
          <a:p>
            <a:r>
              <a:rPr lang="pl-PL" dirty="0" smtClean="0">
                <a:latin typeface="Times New Roman" pitchFamily="18" charset="0"/>
                <a:cs typeface="Times New Roman" pitchFamily="18" charset="0"/>
              </a:rPr>
              <a:t>13 – 11 pkt. – dobry</a:t>
            </a:r>
          </a:p>
          <a:p>
            <a:r>
              <a:rPr lang="pl-PL" dirty="0" smtClean="0">
                <a:latin typeface="Times New Roman" pitchFamily="18" charset="0"/>
                <a:cs typeface="Times New Roman" pitchFamily="18" charset="0"/>
              </a:rPr>
              <a:t>10 – 8 pkt. – dostateczny</a:t>
            </a:r>
          </a:p>
          <a:p>
            <a:r>
              <a:rPr lang="pl-PL" dirty="0" smtClean="0">
                <a:latin typeface="Times New Roman" pitchFamily="18" charset="0"/>
                <a:cs typeface="Times New Roman" pitchFamily="18" charset="0"/>
              </a:rPr>
              <a:t>7 – 5 pkt. – dopuszczający</a:t>
            </a:r>
          </a:p>
          <a:p>
            <a:r>
              <a:rPr lang="pl-PL" dirty="0" smtClean="0">
                <a:latin typeface="Times New Roman" pitchFamily="18" charset="0"/>
                <a:cs typeface="Times New Roman" pitchFamily="18" charset="0"/>
              </a:rPr>
              <a:t>4,5 – 0 pkt. - niedostateczny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0" y="0"/>
            <a:ext cx="2483768" cy="369332"/>
          </a:xfrm>
          <a:prstGeom prst="rect">
            <a:avLst/>
          </a:prstGeom>
          <a:solidFill>
            <a:schemeClr val="accent1">
              <a:lumMod val="20000"/>
              <a:lumOff val="80000"/>
            </a:schemeClr>
          </a:solidFill>
          <a:ln>
            <a:solidFill>
              <a:srgbClr val="00CC00"/>
            </a:solidFill>
          </a:ln>
          <a:scene3d>
            <a:camera prst="orthographicFront"/>
            <a:lightRig rig="threePt" dir="t"/>
          </a:scene3d>
          <a:sp3d>
            <a:bevelT prst="angle"/>
          </a:sp3d>
        </p:spPr>
        <p:txBody>
          <a:bodyPr wrap="square" rtlCol="0">
            <a:spAutoFit/>
          </a:bodyPr>
          <a:lstStyle/>
          <a:p>
            <a:pPr algn="ctr"/>
            <a:r>
              <a:rPr lang="pl-PL" b="1" dirty="0" smtClean="0">
                <a:solidFill>
                  <a:srgbClr val="C00000"/>
                </a:solidFill>
                <a:latin typeface="Bookman Old Style" pitchFamily="18" charset="0"/>
              </a:rPr>
              <a:t>ŹRÓDŁA</a:t>
            </a:r>
            <a:endParaRPr lang="pl-PL" b="1" dirty="0">
              <a:solidFill>
                <a:srgbClr val="C00000"/>
              </a:solidFill>
              <a:latin typeface="Bookman Old Style" pitchFamily="18" charset="0"/>
            </a:endParaRPr>
          </a:p>
        </p:txBody>
      </p:sp>
      <p:sp>
        <p:nvSpPr>
          <p:cNvPr id="3" name="pole tekstowe 2"/>
          <p:cNvSpPr txBox="1"/>
          <p:nvPr/>
        </p:nvSpPr>
        <p:spPr>
          <a:xfrm>
            <a:off x="142844" y="522271"/>
            <a:ext cx="7500990" cy="5170646"/>
          </a:xfrm>
          <a:prstGeom prst="rect">
            <a:avLst/>
          </a:prstGeom>
          <a:noFill/>
        </p:spPr>
        <p:txBody>
          <a:bodyPr wrap="square" rtlCol="0">
            <a:spAutoFit/>
          </a:bodyPr>
          <a:lstStyle/>
          <a:p>
            <a:r>
              <a:rPr lang="pl-PL" sz="1200" u="sng" dirty="0" smtClean="0">
                <a:hlinkClick r:id="rId2"/>
              </a:rPr>
              <a:t>http://pl.wikipedia.org/wiki/Zr%C3%B3wnowa%C5%BCony_rozw%C3%B3j</a:t>
            </a:r>
            <a:endParaRPr lang="pl-PL" sz="1200" dirty="0" smtClean="0"/>
          </a:p>
          <a:p>
            <a:r>
              <a:rPr lang="pl-PL" sz="1200" u="sng" dirty="0" smtClean="0">
                <a:hlinkClick r:id="rId3"/>
              </a:rPr>
              <a:t>http://www.popt.gov.pl/konfszkol/Documents/Zasady_zrownowazonego_rozwoju.pdf</a:t>
            </a:r>
            <a:endParaRPr lang="pl-PL" sz="1200" dirty="0" smtClean="0"/>
          </a:p>
          <a:p>
            <a:r>
              <a:rPr lang="pl-PL" sz="1200" u="sng" dirty="0" smtClean="0">
                <a:hlinkClick r:id="rId4"/>
              </a:rPr>
              <a:t>http://ww.org.pl/strona.php?p=1891&amp;c=6213</a:t>
            </a:r>
            <a:endParaRPr lang="pl-PL" sz="1200" dirty="0" smtClean="0"/>
          </a:p>
          <a:p>
            <a:r>
              <a:rPr lang="pl-PL" sz="1200" u="sng" dirty="0" smtClean="0">
                <a:hlinkClick r:id="rId5"/>
              </a:rPr>
              <a:t>http://www.unic.un.org.pl/johannesburg/zobowiazania.php</a:t>
            </a:r>
            <a:endParaRPr lang="pl-PL" sz="1200" dirty="0" smtClean="0"/>
          </a:p>
          <a:p>
            <a:r>
              <a:rPr lang="pl-PL" sz="1200" u="sng" dirty="0" smtClean="0">
                <a:hlinkClick r:id="rId6"/>
              </a:rPr>
              <a:t>http://mfiles.pl/pl/index.php/Polityka_zr%C3%B3wnowa%C5%BConego_rozwoju</a:t>
            </a:r>
            <a:endParaRPr lang="pl-PL" sz="1200" dirty="0" smtClean="0"/>
          </a:p>
          <a:p>
            <a:r>
              <a:rPr lang="pl-PL" sz="1200" u="sng" dirty="0" smtClean="0">
                <a:hlinkClick r:id="rId7"/>
              </a:rPr>
              <a:t>https://repozytorium.amu.edu.pl/jspui/bitstream/10593/739/1/Mi%C4%99dzynarodowe%20i%20europejskie%20koncepcje%20zr%C3%B3wnowa%C5%BConego%20rozwoju.pdf</a:t>
            </a:r>
            <a:endParaRPr lang="pl-PL" sz="1200" dirty="0" smtClean="0"/>
          </a:p>
          <a:p>
            <a:r>
              <a:rPr lang="pl-PL" sz="1200" u="sng" dirty="0" smtClean="0">
                <a:hlinkClick r:id="rId8"/>
              </a:rPr>
              <a:t>http://www.mg.gov.pl/Wspieranie+przedsiebiorczosci/Zrownowazony+rozwoj</a:t>
            </a:r>
            <a:endParaRPr lang="pl-PL" sz="1200" dirty="0" smtClean="0"/>
          </a:p>
          <a:p>
            <a:r>
              <a:rPr lang="pl-PL" sz="1200" u="sng" dirty="0" smtClean="0">
                <a:hlinkClick r:id="rId9"/>
              </a:rPr>
              <a:t>http://europa.eu/legislation_summaries/environment/sustainable_development/index_pl.htm</a:t>
            </a:r>
            <a:r>
              <a:rPr lang="pl-PL" sz="1200" dirty="0" smtClean="0"/>
              <a:t> </a:t>
            </a:r>
          </a:p>
          <a:p>
            <a:r>
              <a:rPr lang="pl-PL" sz="1200" u="sng" dirty="0" smtClean="0">
                <a:hlinkClick r:id="rId10"/>
              </a:rPr>
              <a:t>http://ec.europa.eu/europe2020/europe-2020-in-a-nutshell/priorities/sustainable-growth/index_pl.htm</a:t>
            </a:r>
            <a:endParaRPr lang="pl-PL" sz="1200" dirty="0" smtClean="0"/>
          </a:p>
          <a:p>
            <a:r>
              <a:rPr lang="pl-PL" sz="1200" u="sng" dirty="0" smtClean="0">
                <a:hlinkClick r:id="rId11"/>
              </a:rPr>
              <a:t>http://www.polskieradio.pl/42/273/Artykul/970604,Warto-stawiac-na-zrownowazony-rozwoj</a:t>
            </a:r>
            <a:endParaRPr lang="pl-PL" sz="1200" dirty="0" smtClean="0"/>
          </a:p>
          <a:p>
            <a:r>
              <a:rPr lang="pl-PL" sz="1200" u="sng" dirty="0" smtClean="0">
                <a:hlinkClick r:id="rId12"/>
              </a:rPr>
              <a:t>http://www.bzg.pl/node/545</a:t>
            </a:r>
            <a:endParaRPr lang="pl-PL" sz="1200" dirty="0" smtClean="0"/>
          </a:p>
          <a:p>
            <a:r>
              <a:rPr lang="pl-PL" sz="1200" u="sng" dirty="0" smtClean="0">
                <a:hlinkClick r:id="rId13"/>
              </a:rPr>
              <a:t>http://www.americanhardwood.org/pl/dlugotrwalosc/wlasciwa-gospodarka-lesna/czym-jest-zrownowazona-gospodarka-lesna/</a:t>
            </a:r>
            <a:r>
              <a:rPr lang="pl-PL" sz="1200" dirty="0" smtClean="0"/>
              <a:t> </a:t>
            </a:r>
          </a:p>
          <a:p>
            <a:r>
              <a:rPr lang="pl-PL" sz="1200" u="sng" dirty="0" smtClean="0">
                <a:hlinkClick r:id="rId14"/>
              </a:rPr>
              <a:t>http://pracownia.org.pl/dzikie-zycie-numery-archiwalne,2271,article,4844</a:t>
            </a:r>
            <a:endParaRPr lang="pl-PL" sz="1200" dirty="0" smtClean="0"/>
          </a:p>
          <a:p>
            <a:r>
              <a:rPr lang="pl-PL" sz="1200" u="sng" dirty="0" smtClean="0">
                <a:hlinkClick r:id="rId15"/>
              </a:rPr>
              <a:t>http://www.dss.iung.pulawy.pl/Documents/ipr/agrisust.html</a:t>
            </a:r>
            <a:endParaRPr lang="pl-PL" sz="1200" dirty="0" smtClean="0"/>
          </a:p>
          <a:p>
            <a:r>
              <a:rPr lang="pl-PL" sz="1200" u="sng" dirty="0" smtClean="0">
                <a:hlinkClick r:id="rId16"/>
              </a:rPr>
              <a:t>http://www.green4v4.eu/</a:t>
            </a:r>
            <a:r>
              <a:rPr lang="pl-PL" sz="1200" u="sng" dirty="0" err="1" smtClean="0">
                <a:hlinkClick r:id="rId16"/>
              </a:rPr>
              <a:t>pl</a:t>
            </a:r>
            <a:r>
              <a:rPr lang="pl-PL" sz="1200" u="sng" dirty="0" smtClean="0">
                <a:hlinkClick r:id="rId16"/>
              </a:rPr>
              <a:t>/</a:t>
            </a:r>
            <a:r>
              <a:rPr lang="pl-PL" sz="1200" u="sng" dirty="0" err="1" smtClean="0">
                <a:hlinkClick r:id="rId16"/>
              </a:rPr>
              <a:t>content</a:t>
            </a:r>
            <a:r>
              <a:rPr lang="pl-PL" sz="1200" u="sng" dirty="0" smtClean="0">
                <a:hlinkClick r:id="rId16"/>
              </a:rPr>
              <a:t>/co-jest-zr%C3%B3wnowa%C5%BCona-konsumpcja</a:t>
            </a:r>
            <a:endParaRPr lang="pl-PL" sz="1200" dirty="0" smtClean="0"/>
          </a:p>
          <a:p>
            <a:r>
              <a:rPr lang="pl-PL" sz="1200" u="sng" dirty="0" smtClean="0">
                <a:hlinkClick r:id="rId17"/>
              </a:rPr>
              <a:t>http://www.mg.gov.pl/files/upload/8382/Broszura%20konsumpcja.pdf</a:t>
            </a:r>
            <a:endParaRPr lang="pl-PL" sz="1200" dirty="0" smtClean="0"/>
          </a:p>
          <a:p>
            <a:r>
              <a:rPr lang="pl-PL" sz="1200" u="sng" dirty="0" smtClean="0">
                <a:hlinkClick r:id="rId18"/>
              </a:rPr>
              <a:t>http://pl.cleanright.eu/index.php?option=com_content&amp;task=view&amp;id=838&amp;Itemid=444</a:t>
            </a:r>
            <a:endParaRPr lang="pl-PL" sz="1200" dirty="0" smtClean="0"/>
          </a:p>
          <a:p>
            <a:r>
              <a:rPr lang="pl-PL" sz="1200" u="sng" dirty="0" smtClean="0">
                <a:hlinkClick r:id="rId19"/>
              </a:rPr>
              <a:t>http://www.academia.edu/1492476/Dekonsumpcja_ekologizacja_i_zrownowazona_konsumpcja_jako_przeciwwaga_dla_konsumpcjonizmu</a:t>
            </a:r>
            <a:endParaRPr lang="pl-PL" sz="1200" dirty="0" smtClean="0"/>
          </a:p>
          <a:p>
            <a:r>
              <a:rPr lang="pl-PL" sz="1200" u="sng" dirty="0" smtClean="0">
                <a:hlinkClick r:id="rId20"/>
              </a:rPr>
              <a:t>http://browse.oecdbookshop.org/oecd/pdfs/free/970204PE5.PDF</a:t>
            </a:r>
            <a:endParaRPr lang="pl-PL" sz="1200" dirty="0" smtClean="0"/>
          </a:p>
          <a:p>
            <a:r>
              <a:rPr lang="pl-PL" sz="1200" u="sng" dirty="0" smtClean="0">
                <a:hlinkClick r:id="rId21"/>
              </a:rPr>
              <a:t>http://www.radiorodzina.pl/wiadomosci/7976/</a:t>
            </a:r>
            <a:endParaRPr lang="pl-PL" sz="1200" dirty="0" smtClean="0"/>
          </a:p>
          <a:p>
            <a:r>
              <a:rPr lang="pl-PL" sz="1200" u="sng" dirty="0" smtClean="0">
                <a:hlinkClick r:id="rId22"/>
              </a:rPr>
              <a:t>http://www.mg.gov.pl/node/10902</a:t>
            </a:r>
            <a:endParaRPr lang="pl-PL" sz="1200" dirty="0" smtClean="0"/>
          </a:p>
          <a:p>
            <a:r>
              <a:rPr lang="pl-PL" sz="1200" u="sng" dirty="0" smtClean="0">
                <a:hlinkClick r:id="rId23"/>
              </a:rPr>
              <a:t>http://www.ekonsument.pl/a142_zywnosc_zrownowazona.html</a:t>
            </a:r>
            <a:endParaRPr lang="pl-PL" sz="1200" dirty="0" smtClean="0"/>
          </a:p>
          <a:p>
            <a:r>
              <a:rPr lang="pl-PL" sz="1200" u="sng" dirty="0" smtClean="0">
                <a:hlinkClick r:id="rId24"/>
              </a:rPr>
              <a:t>http://prezi.com/lwbjyy35j-i2/zrownowazona-konsumpcja/</a:t>
            </a:r>
            <a:endParaRPr lang="pl-PL" sz="1200" dirty="0" smtClean="0"/>
          </a:p>
          <a:p>
            <a:endParaRPr lang="pl-PL"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42844" y="236519"/>
            <a:ext cx="7429552" cy="3600986"/>
          </a:xfrm>
          <a:prstGeom prst="rect">
            <a:avLst/>
          </a:prstGeom>
          <a:noFill/>
        </p:spPr>
        <p:txBody>
          <a:bodyPr wrap="square" rtlCol="0">
            <a:spAutoFit/>
          </a:bodyPr>
          <a:lstStyle/>
          <a:p>
            <a:r>
              <a:rPr lang="pl-PL" sz="1400" u="sng" dirty="0" smtClean="0">
                <a:hlinkClick r:id="rId2"/>
              </a:rPr>
              <a:t>http://www.youtube.com/watch?v=gr40bgm8VcU</a:t>
            </a:r>
            <a:endParaRPr lang="pl-PL" sz="1400" dirty="0" smtClean="0"/>
          </a:p>
          <a:p>
            <a:r>
              <a:rPr lang="pl-PL" sz="1400" u="sng" dirty="0" smtClean="0">
                <a:hlinkClick r:id="rId3"/>
              </a:rPr>
              <a:t>http://www.youtube.com/watch?v=FQngZRLF3Dg</a:t>
            </a:r>
            <a:endParaRPr lang="pl-PL" sz="1400" dirty="0" smtClean="0"/>
          </a:p>
          <a:p>
            <a:r>
              <a:rPr lang="pl-PL" sz="1400" u="sng" dirty="0" smtClean="0">
                <a:hlinkClick r:id="rId4"/>
              </a:rPr>
              <a:t>http://ago.helion.pl/full/pdf/vol13-1-4.pdf</a:t>
            </a:r>
            <a:endParaRPr lang="pl-PL" sz="1400" dirty="0" smtClean="0"/>
          </a:p>
          <a:p>
            <a:r>
              <a:rPr lang="pl-PL" sz="1400" u="sng" dirty="0" smtClean="0">
                <a:hlinkClick r:id="rId5"/>
              </a:rPr>
              <a:t>http://wydawnictwoumk.pl/czasopisma/index.php/PPOS/article/view/PPOS.2012.020</a:t>
            </a:r>
            <a:endParaRPr lang="pl-PL" sz="1400" dirty="0" smtClean="0"/>
          </a:p>
          <a:p>
            <a:r>
              <a:rPr lang="pl-PL" sz="1400" u="sng" dirty="0" smtClean="0">
                <a:hlinkClick r:id="rId6"/>
              </a:rPr>
              <a:t>http://www.pkwl.pl/cms/zalaczone_pliki/Problemy%20gospodarki%20odpadami.pdf</a:t>
            </a:r>
            <a:endParaRPr lang="pl-PL" sz="1400" dirty="0" smtClean="0"/>
          </a:p>
          <a:p>
            <a:r>
              <a:rPr lang="pl-PL" sz="1400" u="sng" dirty="0" smtClean="0">
                <a:hlinkClick r:id="rId7"/>
              </a:rPr>
              <a:t>http://www.itep.edu.pl/konferencje/ko20121003/System%20i%20zasady%20gospodarowania%20odpadami.pdf</a:t>
            </a:r>
            <a:endParaRPr lang="pl-PL" sz="1400" dirty="0" smtClean="0"/>
          </a:p>
          <a:p>
            <a:r>
              <a:rPr lang="pl-PL" sz="1400" u="sng" dirty="0" smtClean="0">
                <a:hlinkClick r:id="rId8"/>
              </a:rPr>
              <a:t>http://www.izr.pl/kategorie,95.html</a:t>
            </a:r>
            <a:endParaRPr lang="pl-PL" sz="1400" u="sng" dirty="0" smtClean="0"/>
          </a:p>
          <a:p>
            <a:r>
              <a:rPr lang="pl-PL" sz="1400" u="sng" dirty="0" smtClean="0">
                <a:hlinkClick r:id="rId9"/>
              </a:rPr>
              <a:t>http://www.youtube.com/watch?v=DWI6mCWVF4w</a:t>
            </a:r>
            <a:endParaRPr lang="pl-PL" sz="1400" dirty="0" smtClean="0"/>
          </a:p>
          <a:p>
            <a:r>
              <a:rPr lang="pl-PL" sz="1400" u="sng" dirty="0" smtClean="0">
                <a:hlinkClick r:id="rId10"/>
              </a:rPr>
              <a:t>http://www.youtube.com/watch?v=b5f9J59Vc5w</a:t>
            </a:r>
            <a:endParaRPr lang="pl-PL" sz="1400" dirty="0" smtClean="0"/>
          </a:p>
          <a:p>
            <a:r>
              <a:rPr lang="pl-PL" sz="1400" u="sng" dirty="0" smtClean="0">
                <a:hlinkClick r:id="rId11"/>
              </a:rPr>
              <a:t>http://www.hansgrohe.pl/1182.htm</a:t>
            </a:r>
            <a:endParaRPr lang="pl-PL" sz="1400" dirty="0" smtClean="0"/>
          </a:p>
          <a:p>
            <a:r>
              <a:rPr lang="pl-PL" sz="1400" u="sng" dirty="0" smtClean="0">
                <a:hlinkClick r:id="rId12"/>
              </a:rPr>
              <a:t>http://www.zmianyklimatu.pl/cat,92,Rady-praktyczne-Jak-powstrzyma%C4%87-globalne-ocieplenie.html</a:t>
            </a:r>
            <a:endParaRPr lang="pl-PL" sz="1400" dirty="0" smtClean="0"/>
          </a:p>
          <a:p>
            <a:r>
              <a:rPr lang="pl-PL" sz="1400" u="sng" dirty="0" smtClean="0">
                <a:hlinkClick r:id="rId13"/>
              </a:rPr>
              <a:t>http://infrastruktura.um.warszawa.pl/zielony-klimat</a:t>
            </a:r>
            <a:endParaRPr lang="pl-PL" sz="1400" dirty="0" smtClean="0"/>
          </a:p>
          <a:p>
            <a:endParaRPr lang="pl-PL" sz="1400" dirty="0" smtClean="0"/>
          </a:p>
          <a:p>
            <a:endParaRPr lang="pl-PL" dirty="0"/>
          </a:p>
        </p:txBody>
      </p:sp>
      <p:sp>
        <p:nvSpPr>
          <p:cNvPr id="5" name="pole tekstowe 4"/>
          <p:cNvSpPr txBox="1"/>
          <p:nvPr/>
        </p:nvSpPr>
        <p:spPr>
          <a:xfrm>
            <a:off x="142844" y="3451229"/>
            <a:ext cx="7429552" cy="2554545"/>
          </a:xfrm>
          <a:prstGeom prst="rect">
            <a:avLst/>
          </a:prstGeom>
          <a:noFill/>
        </p:spPr>
        <p:txBody>
          <a:bodyPr wrap="square" rtlCol="0">
            <a:spAutoFit/>
          </a:bodyPr>
          <a:lstStyle/>
          <a:p>
            <a:r>
              <a:rPr lang="pl-PL" sz="1600" b="1" dirty="0" smtClean="0">
                <a:latin typeface="Times New Roman" pitchFamily="18" charset="0"/>
                <a:cs typeface="Times New Roman" pitchFamily="18" charset="0"/>
              </a:rPr>
              <a:t>Materiały dostępne w bibliotece:</a:t>
            </a:r>
          </a:p>
          <a:p>
            <a:endParaRPr lang="pl-PL" sz="1600" b="1" dirty="0" smtClean="0">
              <a:latin typeface="Times New Roman" pitchFamily="18" charset="0"/>
              <a:cs typeface="Times New Roman" pitchFamily="18" charset="0"/>
            </a:endParaRPr>
          </a:p>
          <a:p>
            <a:pPr marL="342900" indent="-342900" algn="just">
              <a:buAutoNum type="arabicPeriod"/>
            </a:pPr>
            <a:r>
              <a:rPr lang="pl-PL" sz="1600" dirty="0" smtClean="0">
                <a:latin typeface="Times New Roman" pitchFamily="18" charset="0"/>
                <a:cs typeface="Times New Roman" pitchFamily="18" charset="0"/>
              </a:rPr>
              <a:t>Agroturystyka jako element rozwoju i promocji regionu / red. nauk. Eugeniusz Gurgul. Częstochowa : Politechnika Częstochowska, 2005.</a:t>
            </a:r>
          </a:p>
          <a:p>
            <a:pPr marL="342900" indent="-342900" algn="just">
              <a:buAutoNum type="arabicPeriod" startAt="2"/>
            </a:pPr>
            <a:r>
              <a:rPr lang="pl-PL" sz="1600" dirty="0" smtClean="0">
                <a:latin typeface="Times New Roman" pitchFamily="18" charset="0"/>
                <a:cs typeface="Times New Roman" pitchFamily="18" charset="0"/>
              </a:rPr>
              <a:t>Bieda i bogactwo we współczesnym świecie : studia z geografii rozwoju / pod red. nauk. Mirosławy Czerny. - Warszawa : Uniwersytet Warszawski, 2012</a:t>
            </a:r>
          </a:p>
          <a:p>
            <a:pPr marL="342900" indent="-342900" algn="just">
              <a:buAutoNum type="arabicPeriod" startAt="2"/>
            </a:pPr>
            <a:r>
              <a:rPr lang="pl-PL" sz="1600" dirty="0" smtClean="0">
                <a:latin typeface="Times New Roman" pitchFamily="18" charset="0"/>
                <a:cs typeface="Times New Roman" pitchFamily="18" charset="0"/>
              </a:rPr>
              <a:t>Bogactwo i nędza narodów : dlaczego jedni są tak bogaci, a inni tak ubodzy / David S. Landes ; przeł. Hanna Jankowska. - Wyd. 4. - Warszawa : "Muza", 2008</a:t>
            </a:r>
            <a:r>
              <a:rPr lang="pl-PL" sz="1400" dirty="0" smtClean="0"/>
              <a:t>.</a:t>
            </a:r>
          </a:p>
          <a:p>
            <a:endParaRPr lang="pl-PL" sz="1400" dirty="0" smtClean="0"/>
          </a:p>
          <a:p>
            <a:endParaRPr lang="pl-PL"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85720" y="307957"/>
            <a:ext cx="7143800" cy="4832092"/>
          </a:xfrm>
          <a:prstGeom prst="rect">
            <a:avLst/>
          </a:prstGeom>
          <a:noFill/>
        </p:spPr>
        <p:txBody>
          <a:bodyPr wrap="square" rtlCol="0">
            <a:spAutoFit/>
          </a:bodyPr>
          <a:lstStyle/>
          <a:p>
            <a:pPr marL="342900" indent="-342900" algn="just"/>
            <a:r>
              <a:rPr lang="pl-PL" sz="1400" dirty="0" smtClean="0">
                <a:latin typeface="Times New Roman" pitchFamily="18" charset="0"/>
                <a:cs typeface="Times New Roman" pitchFamily="18" charset="0"/>
              </a:rPr>
              <a:t>4. Budownictwo ekologiczne : aspekty ekonomiczne / Stanisław Belniak, Michał Głuszak, Małgorzata Zięba, Warszawa : Wydawnictwo Naukowe PWN, 2013.</a:t>
            </a:r>
          </a:p>
          <a:p>
            <a:pPr marL="342900" indent="-342900" algn="just"/>
            <a:r>
              <a:rPr lang="pl-PL" sz="1400" dirty="0" smtClean="0">
                <a:latin typeface="Times New Roman" pitchFamily="18" charset="0"/>
                <a:cs typeface="Times New Roman" pitchFamily="18" charset="0"/>
              </a:rPr>
              <a:t>5. Dyskursy ubóstwa i wykluczenia społecznego : praca zbiorowa / pod red. Elżbiety Tarkowskiej. - Warszawa : Instytut Filozofii i Socjologii PAN, 2013.</a:t>
            </a:r>
          </a:p>
          <a:p>
            <a:pPr marL="342900" indent="-342900" algn="just"/>
            <a:r>
              <a:rPr lang="pl-PL" sz="1400" dirty="0" smtClean="0">
                <a:latin typeface="Times New Roman" pitchFamily="18" charset="0"/>
                <a:cs typeface="Times New Roman" pitchFamily="18" charset="0"/>
              </a:rPr>
              <a:t>6. Ekologiczny dom / Paul </a:t>
            </a:r>
            <a:r>
              <a:rPr lang="pl-PL" sz="1400" dirty="0" err="1" smtClean="0">
                <a:latin typeface="Times New Roman" pitchFamily="18" charset="0"/>
                <a:cs typeface="Times New Roman" pitchFamily="18" charset="0"/>
              </a:rPr>
              <a:t>Hymers</a:t>
            </a:r>
            <a:r>
              <a:rPr lang="pl-PL" sz="1400" dirty="0" smtClean="0">
                <a:latin typeface="Times New Roman" pitchFamily="18" charset="0"/>
                <a:cs typeface="Times New Roman" pitchFamily="18" charset="0"/>
              </a:rPr>
              <a:t> ; [przeł. Anna Urban, Miłosz Urban]. - Poznań : "</a:t>
            </a:r>
            <a:r>
              <a:rPr lang="pl-PL" sz="1400" dirty="0" err="1" smtClean="0">
                <a:latin typeface="Times New Roman" pitchFamily="18" charset="0"/>
                <a:cs typeface="Times New Roman" pitchFamily="18" charset="0"/>
              </a:rPr>
              <a:t>Publicat</a:t>
            </a:r>
            <a:r>
              <a:rPr lang="pl-PL" sz="1400" dirty="0" smtClean="0">
                <a:latin typeface="Times New Roman" pitchFamily="18" charset="0"/>
                <a:cs typeface="Times New Roman" pitchFamily="18" charset="0"/>
              </a:rPr>
              <a:t>", </a:t>
            </a:r>
            <a:r>
              <a:rPr lang="pl-PL" sz="1400" dirty="0" err="1" smtClean="0">
                <a:latin typeface="Times New Roman" pitchFamily="18" charset="0"/>
                <a:cs typeface="Times New Roman" pitchFamily="18" charset="0"/>
              </a:rPr>
              <a:t>cop</a:t>
            </a:r>
            <a:r>
              <a:rPr lang="pl-PL" sz="1400" dirty="0" smtClean="0">
                <a:latin typeface="Times New Roman" pitchFamily="18" charset="0"/>
                <a:cs typeface="Times New Roman" pitchFamily="18" charset="0"/>
              </a:rPr>
              <a:t>. 2009.</a:t>
            </a:r>
          </a:p>
          <a:p>
            <a:pPr marL="342900" indent="-342900" algn="just"/>
            <a:r>
              <a:rPr lang="pl-PL" sz="1400" dirty="0" smtClean="0">
                <a:latin typeface="Times New Roman" pitchFamily="18" charset="0"/>
                <a:cs typeface="Times New Roman" pitchFamily="18" charset="0"/>
              </a:rPr>
              <a:t>7. Edukacja środowiskowa wzmocnieniem zrównoważonego rozwoju / pod red. Danuty Cichy. - Warszawa : Instytut Badań Edukacyjnych ; Wyższa Szkoła Pedagogiczna ZNP, 2005.</a:t>
            </a:r>
          </a:p>
          <a:p>
            <a:pPr marL="342900" indent="-342900" algn="just"/>
            <a:r>
              <a:rPr lang="pl-PL" sz="1400" dirty="0" smtClean="0">
                <a:latin typeface="Times New Roman" pitchFamily="18" charset="0"/>
                <a:cs typeface="Times New Roman" pitchFamily="18" charset="0"/>
              </a:rPr>
              <a:t>8. Gospodarka ekologiczna : na miarę Ziemi / Lester R. Brown ; z jęz. ang. przeł. Eugeniusz Możejko. - Warszawa : "Książka i Wiedza", </a:t>
            </a:r>
            <a:r>
              <a:rPr lang="pl-PL" sz="1400" dirty="0" err="1" smtClean="0">
                <a:latin typeface="Times New Roman" pitchFamily="18" charset="0"/>
                <a:cs typeface="Times New Roman" pitchFamily="18" charset="0"/>
              </a:rPr>
              <a:t>cop</a:t>
            </a:r>
            <a:r>
              <a:rPr lang="pl-PL" sz="1400" dirty="0" smtClean="0">
                <a:latin typeface="Times New Roman" pitchFamily="18" charset="0"/>
                <a:cs typeface="Times New Roman" pitchFamily="18" charset="0"/>
              </a:rPr>
              <a:t>. 2003.</a:t>
            </a:r>
          </a:p>
          <a:p>
            <a:pPr marL="342900" indent="-342900" algn="just"/>
            <a:r>
              <a:rPr lang="pl-PL" sz="1400" dirty="0" smtClean="0">
                <a:latin typeface="Times New Roman" pitchFamily="18" charset="0"/>
                <a:cs typeface="Times New Roman" pitchFamily="18" charset="0"/>
              </a:rPr>
              <a:t>9. Gospodarka odpadami w województwie podkarpackim / [red. Maria Suchy, Katarzyna Styś]. - Rzeszów : Wojewódzki Inspektorat Ochrony Środowiska, 2001.</a:t>
            </a:r>
          </a:p>
          <a:p>
            <a:pPr marL="342900" indent="-342900" algn="just"/>
            <a:r>
              <a:rPr lang="pl-PL" sz="1400" dirty="0" smtClean="0">
                <a:latin typeface="Times New Roman" pitchFamily="18" charset="0"/>
                <a:cs typeface="Times New Roman" pitchFamily="18" charset="0"/>
              </a:rPr>
              <a:t>10. Gospodarowanie odpadami komunalnymi : poradnik dla gmin / red. nauk. Jędrzej Klatka, Michał Kuźniak. - Stan prawny na 31 marca 2012 r. - Warszawa : </a:t>
            </a:r>
            <a:r>
              <a:rPr lang="pl-PL" sz="1400" dirty="0" err="1" smtClean="0">
                <a:latin typeface="Times New Roman" pitchFamily="18" charset="0"/>
                <a:cs typeface="Times New Roman" pitchFamily="18" charset="0"/>
              </a:rPr>
              <a:t>Wolters</a:t>
            </a:r>
            <a:r>
              <a:rPr lang="pl-PL" sz="1400" dirty="0" smtClean="0">
                <a:latin typeface="Times New Roman" pitchFamily="18" charset="0"/>
                <a:cs typeface="Times New Roman" pitchFamily="18" charset="0"/>
              </a:rPr>
              <a:t> </a:t>
            </a:r>
            <a:r>
              <a:rPr lang="pl-PL" sz="1400" dirty="0" err="1" smtClean="0">
                <a:latin typeface="Times New Roman" pitchFamily="18" charset="0"/>
                <a:cs typeface="Times New Roman" pitchFamily="18" charset="0"/>
              </a:rPr>
              <a:t>Kluwer</a:t>
            </a:r>
            <a:r>
              <a:rPr lang="pl-PL" sz="1400" dirty="0" smtClean="0">
                <a:latin typeface="Times New Roman" pitchFamily="18" charset="0"/>
                <a:cs typeface="Times New Roman" pitchFamily="18" charset="0"/>
              </a:rPr>
              <a:t> Polska, 2012.</a:t>
            </a:r>
          </a:p>
          <a:p>
            <a:pPr marL="342900" indent="-342900" algn="just"/>
            <a:r>
              <a:rPr lang="pl-PL" sz="1400" dirty="0" smtClean="0">
                <a:latin typeface="Times New Roman" pitchFamily="18" charset="0"/>
                <a:cs typeface="Times New Roman" pitchFamily="18" charset="0"/>
              </a:rPr>
              <a:t>11. Koniec z nędzą : zadanie dla naszego pokolenia / Jeffrey Sachs ; </a:t>
            </a:r>
            <a:r>
              <a:rPr lang="pl-PL" sz="1400" dirty="0" err="1" smtClean="0">
                <a:latin typeface="Times New Roman" pitchFamily="18" charset="0"/>
                <a:cs typeface="Times New Roman" pitchFamily="18" charset="0"/>
              </a:rPr>
              <a:t>przedm</a:t>
            </a:r>
            <a:r>
              <a:rPr lang="pl-PL" sz="1400" dirty="0" smtClean="0">
                <a:latin typeface="Times New Roman" pitchFamily="18" charset="0"/>
                <a:cs typeface="Times New Roman" pitchFamily="18" charset="0"/>
              </a:rPr>
              <a:t>. Bono ; przekł. [z ang.] Zofia </a:t>
            </a:r>
            <a:r>
              <a:rPr lang="pl-PL" sz="1400" dirty="0" err="1" smtClean="0">
                <a:latin typeface="Times New Roman" pitchFamily="18" charset="0"/>
                <a:cs typeface="Times New Roman" pitchFamily="18" charset="0"/>
              </a:rPr>
              <a:t>Wiankowska-Ładyga</a:t>
            </a:r>
            <a:r>
              <a:rPr lang="pl-PL" sz="1400" dirty="0" smtClean="0">
                <a:latin typeface="Times New Roman" pitchFamily="18" charset="0"/>
                <a:cs typeface="Times New Roman" pitchFamily="18" charset="0"/>
              </a:rPr>
              <a:t>. - Warszawa : Wydawnictwo Naukowe PWN, 2006.</a:t>
            </a:r>
          </a:p>
          <a:p>
            <a:pPr marL="342900" indent="-342900" algn="just"/>
            <a:r>
              <a:rPr lang="pl-PL" sz="1400" dirty="0" smtClean="0">
                <a:latin typeface="Times New Roman" pitchFamily="18" charset="0"/>
                <a:cs typeface="Times New Roman" pitchFamily="18" charset="0"/>
              </a:rPr>
              <a:t>12.Konsument i jego zachowania na rynku europejskim / red. Ewa </a:t>
            </a:r>
            <a:r>
              <a:rPr lang="pl-PL" sz="1400" dirty="0" err="1" smtClean="0">
                <a:latin typeface="Times New Roman" pitchFamily="18" charset="0"/>
                <a:cs typeface="Times New Roman" pitchFamily="18" charset="0"/>
              </a:rPr>
              <a:t>Kieżel</a:t>
            </a:r>
            <a:r>
              <a:rPr lang="pl-PL" sz="1400" dirty="0" smtClean="0">
                <a:latin typeface="Times New Roman" pitchFamily="18" charset="0"/>
                <a:cs typeface="Times New Roman" pitchFamily="18" charset="0"/>
              </a:rPr>
              <a:t> ; [Aleksandra </a:t>
            </a:r>
            <a:r>
              <a:rPr lang="pl-PL" sz="1400" dirty="0" err="1" smtClean="0">
                <a:latin typeface="Times New Roman" pitchFamily="18" charset="0"/>
                <a:cs typeface="Times New Roman" pitchFamily="18" charset="0"/>
              </a:rPr>
              <a:t>Burgiel</a:t>
            </a:r>
            <a:r>
              <a:rPr lang="pl-PL" sz="1400" dirty="0" smtClean="0">
                <a:latin typeface="Times New Roman" pitchFamily="18" charset="0"/>
                <a:cs typeface="Times New Roman" pitchFamily="18" charset="0"/>
              </a:rPr>
              <a:t> et al.]. - Warszawa : Polskie Wydawnictwo Ekonomiczne, 2010.</a:t>
            </a:r>
          </a:p>
          <a:p>
            <a:pPr marL="342900" indent="-342900" algn="just"/>
            <a:r>
              <a:rPr lang="pl-PL" sz="1400" dirty="0" smtClean="0">
                <a:latin typeface="Times New Roman" pitchFamily="18" charset="0"/>
                <a:cs typeface="Times New Roman" pitchFamily="18" charset="0"/>
              </a:rPr>
              <a:t>13. Odpowiedzialność za szkodę w środowisku : dyrektywa 2004/35/WE Parlamentu Europejskiego i Rady : komentarz / Bartosz Rakoczy. - Toruń : "Dom Organizatora", 2010.</a:t>
            </a:r>
          </a:p>
          <a:p>
            <a:endParaRPr lang="pl-PL"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0" y="0"/>
            <a:ext cx="3357554" cy="369332"/>
          </a:xfrm>
          <a:prstGeom prst="rect">
            <a:avLst/>
          </a:prstGeom>
          <a:solidFill>
            <a:schemeClr val="accent1">
              <a:lumMod val="20000"/>
              <a:lumOff val="80000"/>
            </a:schemeClr>
          </a:solidFill>
          <a:ln>
            <a:solidFill>
              <a:srgbClr val="00B050"/>
            </a:solidFill>
          </a:ln>
          <a:scene3d>
            <a:camera prst="orthographicFront"/>
            <a:lightRig rig="threePt" dir="t"/>
          </a:scene3d>
          <a:sp3d>
            <a:bevelT prst="angle"/>
          </a:sp3d>
        </p:spPr>
        <p:txBody>
          <a:bodyPr wrap="square" rtlCol="0">
            <a:spAutoFit/>
          </a:bodyPr>
          <a:lstStyle/>
          <a:p>
            <a:pPr algn="ctr"/>
            <a:r>
              <a:rPr lang="pl-PL" b="1" dirty="0" smtClean="0">
                <a:solidFill>
                  <a:srgbClr val="C00000"/>
                </a:solidFill>
                <a:latin typeface="Bookman Old Style" pitchFamily="18" charset="0"/>
              </a:rPr>
              <a:t>STRONA  GŁÓWNA</a:t>
            </a:r>
            <a:endParaRPr lang="pl-PL" b="1" dirty="0">
              <a:solidFill>
                <a:srgbClr val="C00000"/>
              </a:solidFill>
              <a:latin typeface="Bookman Old Style" pitchFamily="18" charset="0"/>
            </a:endParaRPr>
          </a:p>
        </p:txBody>
      </p:sp>
      <p:sp>
        <p:nvSpPr>
          <p:cNvPr id="5" name="pole tekstowe 4"/>
          <p:cNvSpPr txBox="1"/>
          <p:nvPr/>
        </p:nvSpPr>
        <p:spPr>
          <a:xfrm>
            <a:off x="0" y="369333"/>
            <a:ext cx="7740352" cy="5909310"/>
          </a:xfrm>
          <a:prstGeom prst="rect">
            <a:avLst/>
          </a:prstGeom>
          <a:noFill/>
        </p:spPr>
        <p:txBody>
          <a:bodyPr wrap="square" rtlCol="0">
            <a:spAutoFit/>
          </a:bodyPr>
          <a:lstStyle/>
          <a:p>
            <a:pPr algn="ctr"/>
            <a:r>
              <a:rPr lang="pl-PL" b="1" dirty="0" smtClean="0">
                <a:latin typeface="Times New Roman" pitchFamily="18" charset="0"/>
                <a:cs typeface="Times New Roman" pitchFamily="18" charset="0"/>
              </a:rPr>
              <a:t>WebQuest </a:t>
            </a:r>
            <a:r>
              <a:rPr lang="pl-PL" b="1" dirty="0" smtClean="0">
                <a:solidFill>
                  <a:srgbClr val="008000"/>
                </a:solidFill>
                <a:latin typeface="Times New Roman" pitchFamily="18" charset="0"/>
                <a:cs typeface="Times New Roman" pitchFamily="18" charset="0"/>
              </a:rPr>
              <a:t>„Zostaw coś następnym pokoleniom,</a:t>
            </a:r>
          </a:p>
          <a:p>
            <a:pPr algn="ctr"/>
            <a:r>
              <a:rPr lang="pl-PL" b="1" dirty="0" smtClean="0">
                <a:solidFill>
                  <a:srgbClr val="008000"/>
                </a:solidFill>
                <a:latin typeface="Times New Roman" pitchFamily="18" charset="0"/>
                <a:cs typeface="Times New Roman" pitchFamily="18" charset="0"/>
              </a:rPr>
              <a:t>                 czyli o zrównoważonym rozwoju”</a:t>
            </a:r>
          </a:p>
          <a:p>
            <a:pPr algn="ctr"/>
            <a:r>
              <a:rPr lang="pl-PL" dirty="0" smtClean="0">
                <a:latin typeface="Times New Roman" pitchFamily="18" charset="0"/>
                <a:cs typeface="Times New Roman" pitchFamily="18" charset="0"/>
              </a:rPr>
              <a:t>              na zajęcia wychowawcze, </a:t>
            </a:r>
          </a:p>
          <a:p>
            <a:pPr algn="ctr"/>
            <a:r>
              <a:rPr lang="pl-PL" dirty="0" smtClean="0">
                <a:latin typeface="Times New Roman" pitchFamily="18" charset="0"/>
                <a:cs typeface="Times New Roman" pitchFamily="18" charset="0"/>
              </a:rPr>
              <a:t>             podstawy przedsiębiorczości </a:t>
            </a:r>
          </a:p>
          <a:p>
            <a:pPr algn="ctr"/>
            <a:r>
              <a:rPr lang="pl-PL" dirty="0" smtClean="0">
                <a:latin typeface="Times New Roman" pitchFamily="18" charset="0"/>
                <a:cs typeface="Times New Roman" pitchFamily="18" charset="0"/>
              </a:rPr>
              <a:t>           lub zajęcia pozalekcyjne</a:t>
            </a:r>
          </a:p>
          <a:p>
            <a:pPr algn="ctr"/>
            <a:r>
              <a:rPr lang="pl-PL" dirty="0" smtClean="0">
                <a:latin typeface="Times New Roman" pitchFamily="18" charset="0"/>
                <a:cs typeface="Times New Roman" pitchFamily="18" charset="0"/>
              </a:rPr>
              <a:t>              dla klasy III ponadgimnazjalnej</a:t>
            </a:r>
          </a:p>
          <a:p>
            <a:pPr algn="just"/>
            <a:endParaRPr lang="pl-PL" dirty="0" smtClean="0">
              <a:latin typeface="Times New Roman" pitchFamily="18" charset="0"/>
              <a:cs typeface="Times New Roman" pitchFamily="18" charset="0"/>
            </a:endParaRPr>
          </a:p>
          <a:p>
            <a:pPr algn="just"/>
            <a:r>
              <a:rPr lang="pl-PL" b="1" dirty="0" smtClean="0">
                <a:latin typeface="Times New Roman" pitchFamily="18" charset="0"/>
                <a:cs typeface="Times New Roman" pitchFamily="18" charset="0"/>
              </a:rPr>
              <a:t>Czas wykonania: </a:t>
            </a:r>
            <a:r>
              <a:rPr lang="pl-PL" dirty="0" smtClean="0">
                <a:latin typeface="Times New Roman" pitchFamily="18" charset="0"/>
                <a:cs typeface="Times New Roman" pitchFamily="18" charset="0"/>
              </a:rPr>
              <a:t>90 minut pracy w szkole i 2 tygodnie pracy w domu.</a:t>
            </a:r>
          </a:p>
          <a:p>
            <a:pPr algn="just"/>
            <a:endParaRPr lang="pl-PL" dirty="0" smtClean="0">
              <a:latin typeface="Times New Roman" pitchFamily="18" charset="0"/>
              <a:cs typeface="Times New Roman" pitchFamily="18" charset="0"/>
            </a:endParaRPr>
          </a:p>
          <a:p>
            <a:r>
              <a:rPr lang="pl-PL" b="1" dirty="0" smtClean="0">
                <a:latin typeface="Times New Roman" pitchFamily="18" charset="0"/>
                <a:cs typeface="Times New Roman" pitchFamily="18" charset="0"/>
              </a:rPr>
              <a:t>Autor: </a:t>
            </a:r>
            <a:r>
              <a:rPr lang="pl-PL" dirty="0" smtClean="0">
                <a:latin typeface="Times New Roman" pitchFamily="18" charset="0"/>
                <a:cs typeface="Times New Roman" pitchFamily="18" charset="0"/>
              </a:rPr>
              <a:t>Elżbieta Ciemięga, nauczyciel języka polskiego </a:t>
            </a:r>
          </a:p>
          <a:p>
            <a:r>
              <a:rPr lang="pl-PL" dirty="0" smtClean="0">
                <a:latin typeface="Times New Roman" pitchFamily="18" charset="0"/>
                <a:cs typeface="Times New Roman" pitchFamily="18" charset="0"/>
              </a:rPr>
              <a:t>             w Liceum Ogólnokształcącym im. T. Kościuszki w Lubaczowie</a:t>
            </a:r>
          </a:p>
          <a:p>
            <a:r>
              <a:rPr lang="pl-PL" dirty="0" smtClean="0">
                <a:latin typeface="Times New Roman" pitchFamily="18" charset="0"/>
                <a:cs typeface="Times New Roman" pitchFamily="18" charset="0"/>
              </a:rPr>
              <a:t>             ul. Kościuszki 26, 37 – 600 Lubaczów</a:t>
            </a:r>
          </a:p>
          <a:p>
            <a:r>
              <a:rPr lang="pl-PL" dirty="0" smtClean="0">
                <a:latin typeface="Times New Roman" pitchFamily="18" charset="0"/>
                <a:cs typeface="Times New Roman" pitchFamily="18" charset="0"/>
              </a:rPr>
              <a:t>             email: </a:t>
            </a:r>
            <a:r>
              <a:rPr lang="pl-PL" dirty="0" err="1" smtClean="0">
                <a:latin typeface="Times New Roman" pitchFamily="18" charset="0"/>
                <a:cs typeface="Times New Roman" pitchFamily="18" charset="0"/>
              </a:rPr>
              <a:t>elakrs@wp.pl</a:t>
            </a:r>
            <a:endParaRPr lang="pl-PL" dirty="0" smtClean="0">
              <a:latin typeface="Times New Roman" pitchFamily="18" charset="0"/>
              <a:cs typeface="Times New Roman" pitchFamily="18" charset="0"/>
            </a:endParaRPr>
          </a:p>
          <a:p>
            <a:r>
              <a:rPr lang="pl-PL" dirty="0" smtClean="0">
                <a:latin typeface="Times New Roman" pitchFamily="18" charset="0"/>
                <a:cs typeface="Times New Roman" pitchFamily="18" charset="0"/>
              </a:rPr>
              <a:t>             tel.: 664 691 807</a:t>
            </a:r>
          </a:p>
          <a:p>
            <a:endParaRPr lang="pl-PL" dirty="0" smtClean="0">
              <a:latin typeface="Times New Roman" pitchFamily="18" charset="0"/>
              <a:cs typeface="Times New Roman" pitchFamily="18" charset="0"/>
            </a:endParaRPr>
          </a:p>
          <a:p>
            <a:r>
              <a:rPr lang="pl-PL" b="1" dirty="0" smtClean="0">
                <a:latin typeface="Times New Roman" pitchFamily="18" charset="0"/>
                <a:cs typeface="Times New Roman" pitchFamily="18" charset="0"/>
              </a:rPr>
              <a:t>Cele ogólne</a:t>
            </a:r>
          </a:p>
          <a:p>
            <a:pPr>
              <a:buFont typeface="Wingdings" pitchFamily="2" charset="2"/>
              <a:buChar char="§"/>
            </a:pPr>
            <a:r>
              <a:rPr lang="pl-PL" b="1"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Przybliżenie problemu zrównoważonego rozwoju i podstawowych pojęć,</a:t>
            </a:r>
          </a:p>
          <a:p>
            <a:r>
              <a:rPr lang="pl-PL" dirty="0" smtClean="0">
                <a:latin typeface="Times New Roman" pitchFamily="18" charset="0"/>
                <a:cs typeface="Times New Roman" pitchFamily="18" charset="0"/>
              </a:rPr>
              <a:t>   związanych z tym tematem.</a:t>
            </a:r>
          </a:p>
          <a:p>
            <a:pPr algn="just">
              <a:buFont typeface="Wingdings" pitchFamily="2" charset="2"/>
              <a:buChar char="§"/>
            </a:pPr>
            <a:r>
              <a:rPr lang="pl-PL" b="1"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Zapoznanie z możliwościami  i korzyściami, jakie daje zrównoważony rozwój.</a:t>
            </a:r>
            <a:endParaRPr lang="pl-PL" b="1" dirty="0" smtClean="0">
              <a:latin typeface="Times New Roman" pitchFamily="18" charset="0"/>
              <a:cs typeface="Times New Roman" pitchFamily="18" charset="0"/>
            </a:endParaRPr>
          </a:p>
          <a:p>
            <a:pPr algn="just"/>
            <a:endParaRPr lang="pl-PL" b="1" dirty="0" smtClean="0">
              <a:latin typeface="Times New Roman" pitchFamily="18" charset="0"/>
              <a:cs typeface="Times New Roman" pitchFamily="18" charset="0"/>
            </a:endParaRPr>
          </a:p>
          <a:p>
            <a:pPr algn="ctr"/>
            <a:endParaRPr lang="pl-PL"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14282" y="165081"/>
            <a:ext cx="7286676" cy="4462760"/>
          </a:xfrm>
          <a:prstGeom prst="rect">
            <a:avLst/>
          </a:prstGeom>
          <a:noFill/>
        </p:spPr>
        <p:txBody>
          <a:bodyPr wrap="square" rtlCol="0">
            <a:spAutoFit/>
          </a:bodyPr>
          <a:lstStyle/>
          <a:p>
            <a:pPr marL="342900" indent="-342900" algn="just"/>
            <a:r>
              <a:rPr lang="pl-PL" sz="1600" dirty="0" smtClean="0">
                <a:latin typeface="Times New Roman" pitchFamily="18" charset="0"/>
                <a:cs typeface="Times New Roman" pitchFamily="18" charset="0"/>
              </a:rPr>
              <a:t>14. Ochrona praw człowieka w Radzie Europy i w Unii Europejskiej / Grażyna Michałowska. - Warszawa : Wydawnictwa Akademickie i Profesjonalne, </a:t>
            </a:r>
            <a:r>
              <a:rPr lang="pl-PL" sz="1600" dirty="0" err="1" smtClean="0">
                <a:latin typeface="Times New Roman" pitchFamily="18" charset="0"/>
                <a:cs typeface="Times New Roman" pitchFamily="18" charset="0"/>
              </a:rPr>
              <a:t>cop</a:t>
            </a:r>
            <a:r>
              <a:rPr lang="pl-PL" sz="1600" dirty="0" smtClean="0">
                <a:latin typeface="Times New Roman" pitchFamily="18" charset="0"/>
                <a:cs typeface="Times New Roman" pitchFamily="18" charset="0"/>
              </a:rPr>
              <a:t>. 2007.</a:t>
            </a:r>
          </a:p>
          <a:p>
            <a:pPr marL="342900" indent="-342900" algn="just">
              <a:buAutoNum type="arabicPeriod" startAt="15"/>
            </a:pPr>
            <a:r>
              <a:rPr lang="pl-PL" sz="1600" dirty="0" smtClean="0">
                <a:latin typeface="Times New Roman" pitchFamily="18" charset="0"/>
                <a:cs typeface="Times New Roman" pitchFamily="18" charset="0"/>
              </a:rPr>
              <a:t>Pakiet klimatyczno-energetyczny : analityczna ocena propozycji Komisji Europejskiej / [oprac. red. Elżbieta Nowicka]. - Warszawa : Urząd Komitetu Integracji Europejskiej. Departament Polityki Integracyjnej, 2008.</a:t>
            </a:r>
          </a:p>
          <a:p>
            <a:pPr marL="342900" indent="-342900" algn="just"/>
            <a:r>
              <a:rPr lang="pl-PL" sz="1600" dirty="0" smtClean="0">
                <a:latin typeface="Times New Roman" pitchFamily="18" charset="0"/>
                <a:cs typeface="Times New Roman" pitchFamily="18" charset="0"/>
              </a:rPr>
              <a:t>16. Podstawy gospodarki odpadami / Czesława </a:t>
            </a:r>
            <a:r>
              <a:rPr lang="pl-PL" sz="1600" dirty="0" err="1" smtClean="0">
                <a:latin typeface="Times New Roman" pitchFamily="18" charset="0"/>
                <a:cs typeface="Times New Roman" pitchFamily="18" charset="0"/>
              </a:rPr>
              <a:t>Rosik-Dulewska</a:t>
            </a:r>
            <a:r>
              <a:rPr lang="pl-PL" sz="1600" dirty="0" smtClean="0">
                <a:latin typeface="Times New Roman" pitchFamily="18" charset="0"/>
                <a:cs typeface="Times New Roman" pitchFamily="18" charset="0"/>
              </a:rPr>
              <a:t>. - Wyd. 4 </a:t>
            </a:r>
            <a:r>
              <a:rPr lang="pl-PL" sz="1600" dirty="0" err="1" smtClean="0">
                <a:latin typeface="Times New Roman" pitchFamily="18" charset="0"/>
                <a:cs typeface="Times New Roman" pitchFamily="18" charset="0"/>
              </a:rPr>
              <a:t>uaktual</a:t>
            </a:r>
            <a:r>
              <a:rPr lang="pl-PL" sz="1600" dirty="0" smtClean="0">
                <a:latin typeface="Times New Roman" pitchFamily="18" charset="0"/>
                <a:cs typeface="Times New Roman" pitchFamily="18" charset="0"/>
              </a:rPr>
              <a:t>. - Warszawa : Wydawnictwo Naukowe PWN, 2007.</a:t>
            </a:r>
          </a:p>
          <a:p>
            <a:pPr marL="342900" indent="-342900" algn="just"/>
            <a:r>
              <a:rPr lang="pl-PL" sz="1600" dirty="0" smtClean="0">
                <a:latin typeface="Times New Roman" pitchFamily="18" charset="0"/>
                <a:cs typeface="Times New Roman" pitchFamily="18" charset="0"/>
              </a:rPr>
              <a:t>17. Pogoda i klimat / Hans </a:t>
            </a:r>
            <a:r>
              <a:rPr lang="pl-PL" sz="1600" dirty="0" err="1" smtClean="0">
                <a:latin typeface="Times New Roman" pitchFamily="18" charset="0"/>
                <a:cs typeface="Times New Roman" pitchFamily="18" charset="0"/>
              </a:rPr>
              <a:t>Hackel</a:t>
            </a:r>
            <a:r>
              <a:rPr lang="pl-PL" sz="1600" dirty="0" smtClean="0">
                <a:latin typeface="Times New Roman" pitchFamily="18" charset="0"/>
                <a:cs typeface="Times New Roman" pitchFamily="18" charset="0"/>
              </a:rPr>
              <a:t> ; przekł. z jęz. </a:t>
            </a:r>
            <a:r>
              <a:rPr lang="pl-PL" sz="1600" dirty="0" err="1" smtClean="0">
                <a:latin typeface="Times New Roman" pitchFamily="18" charset="0"/>
                <a:cs typeface="Times New Roman" pitchFamily="18" charset="0"/>
              </a:rPr>
              <a:t>niem</a:t>
            </a:r>
            <a:r>
              <a:rPr lang="pl-PL" sz="1600" dirty="0" smtClean="0">
                <a:latin typeface="Times New Roman" pitchFamily="18" charset="0"/>
                <a:cs typeface="Times New Roman" pitchFamily="18" charset="0"/>
              </a:rPr>
              <a:t>. Maria Skalska. - Warszawa : "</a:t>
            </a:r>
            <a:r>
              <a:rPr lang="pl-PL" sz="1600" dirty="0" err="1" smtClean="0">
                <a:latin typeface="Times New Roman" pitchFamily="18" charset="0"/>
                <a:cs typeface="Times New Roman" pitchFamily="18" charset="0"/>
              </a:rPr>
              <a:t>Multico</a:t>
            </a:r>
            <a:r>
              <a:rPr lang="pl-PL" sz="1600" dirty="0" smtClean="0">
                <a:latin typeface="Times New Roman" pitchFamily="18" charset="0"/>
                <a:cs typeface="Times New Roman" pitchFamily="18" charset="0"/>
              </a:rPr>
              <a:t>", 2009.</a:t>
            </a:r>
          </a:p>
          <a:p>
            <a:pPr marL="342900" indent="-342900" algn="just"/>
            <a:r>
              <a:rPr lang="pl-PL" sz="1600" dirty="0" smtClean="0">
                <a:latin typeface="Times New Roman" pitchFamily="18" charset="0"/>
                <a:cs typeface="Times New Roman" pitchFamily="18" charset="0"/>
              </a:rPr>
              <a:t>18. Przeciw biedzie : programy, pomysły, inicjatywy / red. nauk. Elżbieta Tarkowska. - Warszawa : Oficyna Naukowa, 2002.</a:t>
            </a:r>
          </a:p>
          <a:p>
            <a:pPr marL="342900" indent="-342900" algn="just"/>
            <a:r>
              <a:rPr lang="pl-PL" sz="1600" dirty="0" smtClean="0">
                <a:latin typeface="Times New Roman" pitchFamily="18" charset="0"/>
                <a:cs typeface="Times New Roman" pitchFamily="18" charset="0"/>
              </a:rPr>
              <a:t>19. Wprowadzenie do socjologii / Barbara Szacka. - Wyd. 2 popr. i uzup. - Warszawa : Oficyna Naukowa, 2008.</a:t>
            </a:r>
          </a:p>
          <a:p>
            <a:pPr marL="342900" indent="-342900" algn="just"/>
            <a:r>
              <a:rPr lang="pl-PL" sz="1600" dirty="0" smtClean="0">
                <a:latin typeface="Times New Roman" pitchFamily="18" charset="0"/>
                <a:cs typeface="Times New Roman" pitchFamily="18" charset="0"/>
              </a:rPr>
              <a:t>20. Zmiany klimatu a społeczeństwo / Leszek Karski (red.), Irena Grochowska (red.). - Warszawa : C. H. Beck, 2010.</a:t>
            </a:r>
          </a:p>
          <a:p>
            <a:endParaRPr lang="pl-PL" sz="1400" dirty="0" smtClean="0"/>
          </a:p>
          <a:p>
            <a:endParaRPr lang="pl-PL"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0" y="0"/>
            <a:ext cx="3357554" cy="369332"/>
          </a:xfrm>
          <a:prstGeom prst="rect">
            <a:avLst/>
          </a:prstGeom>
          <a:solidFill>
            <a:schemeClr val="accent1">
              <a:lumMod val="20000"/>
              <a:lumOff val="80000"/>
            </a:schemeClr>
          </a:solidFill>
          <a:ln>
            <a:solidFill>
              <a:srgbClr val="00B050"/>
            </a:solidFill>
          </a:ln>
          <a:scene3d>
            <a:camera prst="orthographicFront"/>
            <a:lightRig rig="threePt" dir="t"/>
          </a:scene3d>
          <a:sp3d>
            <a:bevelT prst="angle"/>
          </a:sp3d>
        </p:spPr>
        <p:txBody>
          <a:bodyPr wrap="square" rtlCol="0">
            <a:spAutoFit/>
          </a:bodyPr>
          <a:lstStyle/>
          <a:p>
            <a:pPr algn="ctr"/>
            <a:r>
              <a:rPr lang="pl-PL" b="1" dirty="0" smtClean="0">
                <a:solidFill>
                  <a:srgbClr val="C00000"/>
                </a:solidFill>
                <a:latin typeface="Bookman Old Style" pitchFamily="18" charset="0"/>
              </a:rPr>
              <a:t>DLA NAUCZYCIELA</a:t>
            </a:r>
            <a:endParaRPr lang="pl-PL" b="1" dirty="0">
              <a:solidFill>
                <a:srgbClr val="C00000"/>
              </a:solidFill>
              <a:latin typeface="Bookman Old Style" pitchFamily="18" charset="0"/>
            </a:endParaRPr>
          </a:p>
        </p:txBody>
      </p:sp>
      <p:sp>
        <p:nvSpPr>
          <p:cNvPr id="5" name="pole tekstowe 4"/>
          <p:cNvSpPr txBox="1"/>
          <p:nvPr/>
        </p:nvSpPr>
        <p:spPr>
          <a:xfrm>
            <a:off x="285720" y="593709"/>
            <a:ext cx="7286676" cy="6278642"/>
          </a:xfrm>
          <a:prstGeom prst="rect">
            <a:avLst/>
          </a:prstGeom>
          <a:noFill/>
        </p:spPr>
        <p:txBody>
          <a:bodyPr wrap="square" rtlCol="0">
            <a:spAutoFit/>
          </a:bodyPr>
          <a:lstStyle/>
          <a:p>
            <a:pPr algn="ctr"/>
            <a:r>
              <a:rPr lang="pl-PL" b="1" dirty="0" smtClean="0">
                <a:solidFill>
                  <a:srgbClr val="C00000"/>
                </a:solidFill>
                <a:latin typeface="Times New Roman" pitchFamily="18" charset="0"/>
                <a:cs typeface="Times New Roman" pitchFamily="18" charset="0"/>
              </a:rPr>
              <a:t>PODCZAS  OPRACOWYWANIA  WEBQUESTU </a:t>
            </a:r>
          </a:p>
          <a:p>
            <a:pPr algn="ctr"/>
            <a:r>
              <a:rPr lang="pl-PL" b="1" dirty="0" smtClean="0">
                <a:solidFill>
                  <a:srgbClr val="C00000"/>
                </a:solidFill>
                <a:latin typeface="Times New Roman" pitchFamily="18" charset="0"/>
                <a:cs typeface="Times New Roman" pitchFamily="18" charset="0"/>
              </a:rPr>
              <a:t>KORZYSTAŁAM  Z</a:t>
            </a:r>
            <a:r>
              <a:rPr lang="pl-PL" b="1" dirty="0" smtClean="0">
                <a:solidFill>
                  <a:srgbClr val="C00000"/>
                </a:solidFill>
                <a:latin typeface="Times New Roman" pitchFamily="18" charset="0"/>
                <a:cs typeface="Times New Roman" pitchFamily="18" charset="0"/>
              </a:rPr>
              <a:t>:</a:t>
            </a:r>
            <a:endParaRPr lang="pl-PL" b="1" dirty="0" smtClean="0">
              <a:solidFill>
                <a:srgbClr val="C00000"/>
              </a:solidFill>
            </a:endParaRPr>
          </a:p>
          <a:p>
            <a:pPr fontAlgn="t"/>
            <a:r>
              <a:rPr lang="pl-PL" sz="1600" b="1" dirty="0" smtClean="0">
                <a:latin typeface="Times New Roman" pitchFamily="18" charset="0"/>
                <a:cs typeface="Times New Roman" pitchFamily="18" charset="0"/>
              </a:rPr>
              <a:t>KSIĄŻEK:</a:t>
            </a:r>
            <a:endParaRPr lang="pl-PL" sz="1600" dirty="0" smtClean="0">
              <a:latin typeface="Times New Roman" pitchFamily="18" charset="0"/>
              <a:cs typeface="Times New Roman" pitchFamily="18" charset="0"/>
            </a:endParaRPr>
          </a:p>
          <a:p>
            <a:pPr fontAlgn="t"/>
            <a:r>
              <a:rPr lang="pl-PL" sz="1600" dirty="0" smtClean="0">
                <a:latin typeface="Times New Roman" pitchFamily="18" charset="0"/>
                <a:cs typeface="Times New Roman" pitchFamily="18" charset="0"/>
              </a:rPr>
              <a:t>1. B. Boryczka, </a:t>
            </a:r>
            <a:r>
              <a:rPr lang="pl-PL" sz="1600" i="1" dirty="0" smtClean="0">
                <a:latin typeface="Times New Roman" pitchFamily="18" charset="0"/>
                <a:cs typeface="Times New Roman" pitchFamily="18" charset="0"/>
              </a:rPr>
              <a:t>Praktyczny przewodnik po Internecie dla bibliotekarzy,</a:t>
            </a:r>
            <a:r>
              <a:rPr lang="pl-PL" sz="1600" dirty="0" smtClean="0">
                <a:latin typeface="Times New Roman" pitchFamily="18" charset="0"/>
                <a:cs typeface="Times New Roman" pitchFamily="18" charset="0"/>
              </a:rPr>
              <a:t> W - wa 2003.</a:t>
            </a:r>
          </a:p>
          <a:p>
            <a:pPr fontAlgn="t"/>
            <a:r>
              <a:rPr lang="pl-PL" sz="1600" dirty="0" smtClean="0">
                <a:latin typeface="Times New Roman" pitchFamily="18" charset="0"/>
                <a:cs typeface="Times New Roman" pitchFamily="18" charset="0"/>
              </a:rPr>
              <a:t>2. R. Lorens, </a:t>
            </a:r>
            <a:r>
              <a:rPr lang="pl-PL" sz="1600" i="1" dirty="0" smtClean="0">
                <a:latin typeface="Times New Roman" pitchFamily="18" charset="0"/>
                <a:cs typeface="Times New Roman" pitchFamily="18" charset="0"/>
              </a:rPr>
              <a:t>Nowe technologie w edukacji, </a:t>
            </a:r>
            <a:r>
              <a:rPr lang="pl-PL" sz="1600" dirty="0" smtClean="0">
                <a:latin typeface="Times New Roman" pitchFamily="18" charset="0"/>
                <a:cs typeface="Times New Roman" pitchFamily="18" charset="0"/>
              </a:rPr>
              <a:t>W - wa - Bielsko - Biała 2011.</a:t>
            </a:r>
          </a:p>
          <a:p>
            <a:pPr fontAlgn="t"/>
            <a:r>
              <a:rPr lang="pl-PL" sz="1600" b="1" dirty="0" smtClean="0">
                <a:latin typeface="Times New Roman" pitchFamily="18" charset="0"/>
                <a:cs typeface="Times New Roman" pitchFamily="18" charset="0"/>
              </a:rPr>
              <a:t>DARMOWYCH ZDJĘĆ:</a:t>
            </a:r>
            <a:endParaRPr lang="pl-PL" sz="1600" dirty="0" smtClean="0">
              <a:latin typeface="Times New Roman" pitchFamily="18" charset="0"/>
              <a:cs typeface="Times New Roman" pitchFamily="18" charset="0"/>
            </a:endParaRPr>
          </a:p>
          <a:p>
            <a:pPr fontAlgn="t"/>
            <a:r>
              <a:rPr lang="pl-PL" sz="1600" dirty="0" smtClean="0">
                <a:latin typeface="Times New Roman" pitchFamily="18" charset="0"/>
                <a:cs typeface="Times New Roman" pitchFamily="18" charset="0"/>
                <a:hlinkClick r:id="rId2"/>
              </a:rPr>
              <a:t>http://www.morguefile.com/</a:t>
            </a:r>
            <a:endParaRPr lang="pl-PL" sz="1600" dirty="0" smtClean="0">
              <a:latin typeface="Times New Roman" pitchFamily="18" charset="0"/>
              <a:cs typeface="Times New Roman" pitchFamily="18" charset="0"/>
            </a:endParaRPr>
          </a:p>
          <a:p>
            <a:pPr fontAlgn="t"/>
            <a:endParaRPr lang="pl-PL" sz="1600" dirty="0" smtClean="0">
              <a:latin typeface="Times New Roman" pitchFamily="18" charset="0"/>
              <a:cs typeface="Times New Roman" pitchFamily="18" charset="0"/>
            </a:endParaRPr>
          </a:p>
          <a:p>
            <a:pPr algn="just" fontAlgn="t"/>
            <a:r>
              <a:rPr lang="pl-PL" sz="1600" b="1" u="sng" dirty="0" smtClean="0">
                <a:latin typeface="Times New Roman" pitchFamily="18" charset="0"/>
                <a:cs typeface="Times New Roman" pitchFamily="18" charset="0"/>
              </a:rPr>
              <a:t>PRZYKŁADOWE  PRACE   W  PROPONOWANYCH  PRZEZE MNIE PROGRAMACH:</a:t>
            </a:r>
          </a:p>
          <a:p>
            <a:pPr algn="just" fontAlgn="t"/>
            <a:endParaRPr lang="pl-PL" sz="1600" b="1" u="sng" dirty="0" smtClean="0">
              <a:latin typeface="Times New Roman" pitchFamily="18" charset="0"/>
              <a:cs typeface="Times New Roman" pitchFamily="18" charset="0"/>
            </a:endParaRPr>
          </a:p>
          <a:p>
            <a:pPr algn="just" fontAlgn="t"/>
            <a:r>
              <a:rPr lang="pl-PL" sz="1600" b="1" dirty="0" smtClean="0">
                <a:solidFill>
                  <a:srgbClr val="C00000"/>
                </a:solidFill>
                <a:latin typeface="Times New Roman" pitchFamily="18" charset="0"/>
                <a:cs typeface="Times New Roman" pitchFamily="18" charset="0"/>
              </a:rPr>
              <a:t>Prezi:  </a:t>
            </a:r>
            <a:r>
              <a:rPr lang="pl-PL" sz="1600" b="1" u="sng" dirty="0" smtClean="0">
                <a:solidFill>
                  <a:srgbClr val="C00000"/>
                </a:solidFill>
                <a:latin typeface="Times New Roman" pitchFamily="18" charset="0"/>
                <a:cs typeface="Times New Roman" pitchFamily="18" charset="0"/>
                <a:hlinkClick r:id="rId3"/>
              </a:rPr>
              <a:t>http://prezi.com/lwbjyy35j-i2/zrownowazona-konsumpcja/</a:t>
            </a:r>
            <a:endParaRPr lang="pl-PL" sz="1600" b="1" u="sng" dirty="0" smtClean="0">
              <a:solidFill>
                <a:srgbClr val="C00000"/>
              </a:solidFill>
              <a:latin typeface="Times New Roman" pitchFamily="18" charset="0"/>
              <a:cs typeface="Times New Roman" pitchFamily="18" charset="0"/>
            </a:endParaRPr>
          </a:p>
          <a:p>
            <a:pPr algn="just" fontAlgn="t"/>
            <a:endParaRPr lang="pl-PL" sz="1600" b="1" u="sng" dirty="0" smtClean="0">
              <a:solidFill>
                <a:srgbClr val="C00000"/>
              </a:solidFill>
              <a:latin typeface="Times New Roman" pitchFamily="18" charset="0"/>
              <a:cs typeface="Times New Roman" pitchFamily="18" charset="0"/>
            </a:endParaRPr>
          </a:p>
          <a:p>
            <a:pPr algn="just" fontAlgn="t"/>
            <a:r>
              <a:rPr lang="pl-PL" sz="1600" b="1" dirty="0" err="1" smtClean="0">
                <a:solidFill>
                  <a:srgbClr val="C00000"/>
                </a:solidFill>
                <a:latin typeface="Times New Roman" pitchFamily="18" charset="0"/>
                <a:cs typeface="Times New Roman" pitchFamily="18" charset="0"/>
              </a:rPr>
              <a:t>Empressr</a:t>
            </a:r>
            <a:r>
              <a:rPr lang="pl-PL" sz="1600" b="1" dirty="0" smtClean="0">
                <a:solidFill>
                  <a:srgbClr val="C00000"/>
                </a:solidFill>
                <a:latin typeface="Times New Roman" pitchFamily="18" charset="0"/>
                <a:cs typeface="Times New Roman" pitchFamily="18" charset="0"/>
              </a:rPr>
              <a:t>: </a:t>
            </a:r>
            <a:r>
              <a:rPr lang="pl-PL" sz="1600" b="1" dirty="0" smtClean="0">
                <a:solidFill>
                  <a:srgbClr val="C00000"/>
                </a:solidFill>
                <a:latin typeface="Times New Roman" pitchFamily="18" charset="0"/>
                <a:cs typeface="Times New Roman" pitchFamily="18" charset="0"/>
                <a:hlinkClick r:id="rId4"/>
              </a:rPr>
              <a:t>http://www.empressr.com/empressrflx/Empressr_Viewer.aspx?token=TpZiGwB1GPQ=&amp;popup=true</a:t>
            </a:r>
            <a:endParaRPr lang="pl-PL" sz="1600" b="1" dirty="0" smtClean="0">
              <a:solidFill>
                <a:srgbClr val="C00000"/>
              </a:solidFill>
              <a:latin typeface="Times New Roman" pitchFamily="18" charset="0"/>
              <a:cs typeface="Times New Roman" pitchFamily="18" charset="0"/>
            </a:endParaRPr>
          </a:p>
          <a:p>
            <a:pPr algn="just" fontAlgn="t"/>
            <a:endParaRPr lang="pl-PL" sz="1600" b="1" dirty="0" smtClean="0">
              <a:solidFill>
                <a:srgbClr val="C00000"/>
              </a:solidFill>
              <a:latin typeface="Times New Roman" pitchFamily="18" charset="0"/>
              <a:cs typeface="Times New Roman" pitchFamily="18" charset="0"/>
            </a:endParaRPr>
          </a:p>
          <a:p>
            <a:pPr algn="just" fontAlgn="t"/>
            <a:r>
              <a:rPr lang="pl-PL" sz="1600" b="1" dirty="0" err="1" smtClean="0">
                <a:solidFill>
                  <a:srgbClr val="C00000"/>
                </a:solidFill>
                <a:latin typeface="Times New Roman" pitchFamily="18" charset="0"/>
                <a:cs typeface="Times New Roman" pitchFamily="18" charset="0"/>
              </a:rPr>
              <a:t>Calameo</a:t>
            </a:r>
            <a:r>
              <a:rPr lang="pl-PL" sz="1600" b="1" dirty="0" smtClean="0">
                <a:solidFill>
                  <a:srgbClr val="C00000"/>
                </a:solidFill>
                <a:latin typeface="Times New Roman" pitchFamily="18" charset="0"/>
                <a:cs typeface="Times New Roman" pitchFamily="18" charset="0"/>
              </a:rPr>
              <a:t>: </a:t>
            </a:r>
            <a:r>
              <a:rPr lang="pl-PL" sz="1600" b="1" dirty="0" smtClean="0">
                <a:solidFill>
                  <a:srgbClr val="C00000"/>
                </a:solidFill>
                <a:latin typeface="Times New Roman" pitchFamily="18" charset="0"/>
                <a:cs typeface="Times New Roman" pitchFamily="18" charset="0"/>
                <a:hlinkClick r:id="rId5"/>
              </a:rPr>
              <a:t>http://www.calameo.com/read/0019495496e3be2a85644</a:t>
            </a:r>
            <a:endParaRPr lang="pl-PL" sz="1600" b="1" dirty="0" smtClean="0">
              <a:solidFill>
                <a:srgbClr val="C00000"/>
              </a:solidFill>
              <a:latin typeface="Times New Roman" pitchFamily="18" charset="0"/>
              <a:cs typeface="Times New Roman" pitchFamily="18" charset="0"/>
            </a:endParaRPr>
          </a:p>
          <a:p>
            <a:pPr algn="just" fontAlgn="t"/>
            <a:endParaRPr lang="pl-PL" sz="1600" b="1" dirty="0" smtClean="0">
              <a:solidFill>
                <a:srgbClr val="C00000"/>
              </a:solidFill>
              <a:latin typeface="Times New Roman" pitchFamily="18" charset="0"/>
              <a:cs typeface="Times New Roman" pitchFamily="18" charset="0"/>
            </a:endParaRPr>
          </a:p>
          <a:p>
            <a:pPr algn="just" fontAlgn="t"/>
            <a:r>
              <a:rPr lang="pl-PL" sz="1600" b="1" dirty="0" err="1" smtClean="0">
                <a:solidFill>
                  <a:srgbClr val="C00000"/>
                </a:solidFill>
                <a:latin typeface="Times New Roman" pitchFamily="18" charset="0"/>
                <a:cs typeface="Times New Roman" pitchFamily="18" charset="0"/>
              </a:rPr>
              <a:t>Blog</a:t>
            </a:r>
            <a:r>
              <a:rPr lang="pl-PL" sz="1600" b="1" dirty="0" smtClean="0">
                <a:solidFill>
                  <a:srgbClr val="C00000"/>
                </a:solidFill>
                <a:latin typeface="Times New Roman" pitchFamily="18" charset="0"/>
                <a:cs typeface="Times New Roman" pitchFamily="18" charset="0"/>
              </a:rPr>
              <a:t>: </a:t>
            </a:r>
            <a:r>
              <a:rPr lang="pl-PL" sz="1600" b="1" dirty="0" smtClean="0">
                <a:solidFill>
                  <a:srgbClr val="C00000"/>
                </a:solidFill>
                <a:latin typeface="Times New Roman" pitchFamily="18" charset="0"/>
                <a:cs typeface="Times New Roman" pitchFamily="18" charset="0"/>
                <a:hlinkClick r:id="rId6"/>
              </a:rPr>
              <a:t>http://ochronaklimatu.blogspot.com/</a:t>
            </a:r>
            <a:endParaRPr lang="pl-PL" sz="1600" b="1" dirty="0" smtClean="0">
              <a:solidFill>
                <a:srgbClr val="C00000"/>
              </a:solidFill>
              <a:latin typeface="Times New Roman" pitchFamily="18" charset="0"/>
              <a:cs typeface="Times New Roman" pitchFamily="18" charset="0"/>
            </a:endParaRPr>
          </a:p>
          <a:p>
            <a:pPr algn="just" fontAlgn="t"/>
            <a:endParaRPr lang="pl-PL" sz="1400" b="1" u="sng" dirty="0" smtClean="0"/>
          </a:p>
          <a:p>
            <a:pPr algn="just" fontAlgn="t"/>
            <a:endParaRPr lang="pl-PL" sz="1400" b="1" u="sng" dirty="0" smtClean="0"/>
          </a:p>
          <a:p>
            <a:pPr fontAlgn="t"/>
            <a:endParaRPr lang="pl-PL" sz="1400" dirty="0" smtClean="0"/>
          </a:p>
          <a:p>
            <a:endParaRPr lang="pl-PL" b="1" dirty="0" smtClean="0">
              <a:solidFill>
                <a:srgbClr val="C00000"/>
              </a:solidFill>
            </a:endParaRPr>
          </a:p>
          <a:p>
            <a:r>
              <a:rPr lang="pl-PL" dirty="0" smtClean="0"/>
              <a:t> </a:t>
            </a:r>
            <a:endParaRPr lang="pl-P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5400" y="3422650"/>
            <a:ext cx="9134475" cy="2336800"/>
          </a:xfrm>
          <a:prstGeom prst="rect">
            <a:avLst/>
          </a:prstGeom>
          <a:solidFill>
            <a:schemeClr val="tx1"/>
          </a:solidFill>
          <a:ln w="9525">
            <a:noFill/>
            <a:miter lim="800000"/>
            <a:headEnd/>
            <a:tailEnd/>
          </a:ln>
          <a:effectLst/>
        </p:spPr>
        <p:txBody>
          <a:bodyPr wrap="none" anchor="ctr"/>
          <a:lstStyle/>
          <a:p>
            <a:pPr algn="ctr"/>
            <a:endParaRPr lang="pl-PL">
              <a:solidFill>
                <a:schemeClr val="bg2"/>
              </a:solidFill>
            </a:endParaRPr>
          </a:p>
        </p:txBody>
      </p:sp>
      <p:sp>
        <p:nvSpPr>
          <p:cNvPr id="9219" name="Text Box 3"/>
          <p:cNvSpPr txBox="1">
            <a:spLocks noChangeArrowheads="1"/>
          </p:cNvSpPr>
          <p:nvPr/>
        </p:nvSpPr>
        <p:spPr bwMode="auto">
          <a:xfrm>
            <a:off x="1571604" y="1187450"/>
            <a:ext cx="6924696" cy="1015663"/>
          </a:xfrm>
          <a:prstGeom prst="rect">
            <a:avLst/>
          </a:prstGeom>
          <a:noFill/>
          <a:ln w="9525">
            <a:noFill/>
            <a:miter lim="800000"/>
            <a:headEnd/>
            <a:tailEnd/>
          </a:ln>
          <a:effectLst/>
        </p:spPr>
        <p:txBody>
          <a:bodyPr wrap="square">
            <a:spAutoFit/>
          </a:bodyPr>
          <a:lstStyle/>
          <a:p>
            <a:pPr algn="ctr"/>
            <a:r>
              <a:rPr lang="pl-PL" altLang="zh-CN" sz="6000" b="1" i="1" dirty="0" smtClean="0">
                <a:solidFill>
                  <a:schemeClr val="folHlink"/>
                </a:solidFill>
                <a:latin typeface="Times New Roman" pitchFamily="18" charset="0"/>
                <a:ea typeface="微软雅黑" pitchFamily="2" charset="-122"/>
                <a:cs typeface="Times New Roman" pitchFamily="18" charset="0"/>
              </a:rPr>
              <a:t>Dziękuję za uwagę</a:t>
            </a:r>
            <a:endParaRPr lang="zh-CN" altLang="en-US" sz="6000" b="1" i="1" dirty="0">
              <a:solidFill>
                <a:schemeClr val="folHlink"/>
              </a:solidFill>
              <a:latin typeface="Times New Roman" pitchFamily="18" charset="0"/>
              <a:ea typeface="微软雅黑" pitchFamily="2" charset="-122"/>
              <a:cs typeface="Times New Roman" pitchFamily="18" charset="0"/>
            </a:endParaRPr>
          </a:p>
        </p:txBody>
      </p:sp>
      <p:sp>
        <p:nvSpPr>
          <p:cNvPr id="9222" name="TextBox 10"/>
          <p:cNvSpPr>
            <a:spLocks noChangeArrowheads="1"/>
          </p:cNvSpPr>
          <p:nvPr/>
        </p:nvSpPr>
        <p:spPr bwMode="auto">
          <a:xfrm>
            <a:off x="6948488" y="4997450"/>
            <a:ext cx="2160587" cy="530225"/>
          </a:xfrm>
          <a:prstGeom prst="rect">
            <a:avLst/>
          </a:prstGeom>
          <a:noFill/>
          <a:ln w="9525">
            <a:noFill/>
            <a:miter lim="800000"/>
            <a:headEnd/>
            <a:tailEnd/>
          </a:ln>
          <a:effectLst/>
        </p:spPr>
        <p:txBody>
          <a:bodyPr>
            <a:spAutoFit/>
          </a:bodyPr>
          <a:lstStyle/>
          <a:p>
            <a:pPr>
              <a:lnSpc>
                <a:spcPct val="80000"/>
              </a:lnSpc>
            </a:pPr>
            <a:endParaRPr lang="zh-CN" altLang="en-US" sz="1200" b="1">
              <a:solidFill>
                <a:schemeClr val="bg1"/>
              </a:solidFill>
              <a:latin typeface="微软雅黑" pitchFamily="2" charset="-122"/>
              <a:ea typeface="微软雅黑" pitchFamily="2" charset="-122"/>
              <a:sym typeface="Arial" pitchFamily="34" charset="0"/>
            </a:endParaRPr>
          </a:p>
          <a:p>
            <a:pPr>
              <a:lnSpc>
                <a:spcPct val="80000"/>
              </a:lnSpc>
            </a:pPr>
            <a:endParaRPr lang="zh-CN" altLang="en-US" sz="1200" b="1">
              <a:solidFill>
                <a:schemeClr val="bg1"/>
              </a:solidFill>
              <a:latin typeface="微软雅黑" pitchFamily="2" charset="-122"/>
              <a:ea typeface="微软雅黑" pitchFamily="2" charset="-122"/>
              <a:sym typeface="Arial" pitchFamily="34" charset="0"/>
            </a:endParaRPr>
          </a:p>
          <a:p>
            <a:pPr>
              <a:lnSpc>
                <a:spcPct val="80000"/>
              </a:lnSpc>
            </a:pPr>
            <a:r>
              <a:rPr lang="pl-PL" altLang="en-US" sz="1200" b="1">
                <a:solidFill>
                  <a:schemeClr val="bg1"/>
                </a:solidFill>
                <a:latin typeface="微软雅黑" pitchFamily="2" charset="-122"/>
                <a:ea typeface="微软雅黑" pitchFamily="2" charset="-122"/>
                <a:sym typeface="Arial" pitchFamily="34" charset="0"/>
              </a:rPr>
              <a:t>http://www.ksosoft.com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79512" y="215429"/>
            <a:ext cx="7488113" cy="5328592"/>
          </a:xfrm>
        </p:spPr>
        <p:txBody>
          <a:bodyPr/>
          <a:lstStyle/>
          <a:p>
            <a:pPr algn="just">
              <a:buFont typeface="Wingdings" pitchFamily="2" charset="2"/>
              <a:buChar char="§"/>
            </a:pPr>
            <a:r>
              <a:rPr lang="pl-PL" sz="1800" dirty="0" smtClean="0">
                <a:solidFill>
                  <a:schemeClr val="tx1"/>
                </a:solidFill>
                <a:latin typeface="Times New Roman" pitchFamily="18" charset="0"/>
                <a:cs typeface="Times New Roman" pitchFamily="18" charset="0"/>
              </a:rPr>
              <a:t>Doskonalenie umiejętności tworzenia materiałów interaktywnych                       i posługiwania się TI.</a:t>
            </a:r>
          </a:p>
          <a:p>
            <a:pPr algn="just">
              <a:buNone/>
            </a:pPr>
            <a:r>
              <a:rPr lang="pl-PL" sz="1800" b="1" dirty="0" smtClean="0">
                <a:solidFill>
                  <a:schemeClr val="tx1"/>
                </a:solidFill>
                <a:latin typeface="Times New Roman" pitchFamily="18" charset="0"/>
                <a:cs typeface="Times New Roman" pitchFamily="18" charset="0"/>
              </a:rPr>
              <a:t>Cele poznawcze</a:t>
            </a:r>
          </a:p>
          <a:p>
            <a:pPr algn="just">
              <a:buNone/>
            </a:pPr>
            <a:r>
              <a:rPr lang="pl-PL" sz="1800" dirty="0" smtClean="0">
                <a:solidFill>
                  <a:schemeClr val="tx1"/>
                </a:solidFill>
                <a:latin typeface="Times New Roman" pitchFamily="18" charset="0"/>
                <a:cs typeface="Times New Roman" pitchFamily="18" charset="0"/>
              </a:rPr>
              <a:t>Uczeń potrafi:</a:t>
            </a:r>
          </a:p>
          <a:p>
            <a:pPr algn="just">
              <a:buFont typeface="Wingdings" pitchFamily="2" charset="2"/>
              <a:buChar char="§"/>
            </a:pPr>
            <a:r>
              <a:rPr lang="pl-PL" sz="1800" dirty="0" smtClean="0">
                <a:solidFill>
                  <a:schemeClr val="tx1"/>
                </a:solidFill>
                <a:latin typeface="Times New Roman" pitchFamily="18" charset="0"/>
                <a:cs typeface="Times New Roman" pitchFamily="18" charset="0"/>
              </a:rPr>
              <a:t> gromadzić, selekcjonować i opracowywać informacje,</a:t>
            </a:r>
          </a:p>
          <a:p>
            <a:pPr algn="just">
              <a:buFont typeface="Wingdings" pitchFamily="2" charset="2"/>
              <a:buChar char="§"/>
            </a:pPr>
            <a:r>
              <a:rPr lang="pl-PL" sz="1800" dirty="0" smtClean="0">
                <a:solidFill>
                  <a:schemeClr val="tx1"/>
                </a:solidFill>
                <a:latin typeface="Times New Roman" pitchFamily="18" charset="0"/>
                <a:cs typeface="Times New Roman" pitchFamily="18" charset="0"/>
              </a:rPr>
              <a:t> świadomie i krytycznie korzystać z zasobów Internetu,</a:t>
            </a:r>
          </a:p>
          <a:p>
            <a:pPr algn="just">
              <a:buFont typeface="Wingdings" pitchFamily="2" charset="2"/>
              <a:buChar char="§"/>
            </a:pPr>
            <a:r>
              <a:rPr lang="pl-PL" sz="1800" dirty="0" smtClean="0">
                <a:solidFill>
                  <a:schemeClr val="tx1"/>
                </a:solidFill>
                <a:latin typeface="Times New Roman" pitchFamily="18" charset="0"/>
                <a:cs typeface="Times New Roman" pitchFamily="18" charset="0"/>
              </a:rPr>
              <a:t> redagować teksty publicystyczne i tworzyć materiały interaktywne                     i multimedialne,</a:t>
            </a:r>
          </a:p>
          <a:p>
            <a:pPr algn="just">
              <a:buFont typeface="Wingdings" pitchFamily="2" charset="2"/>
              <a:buChar char="§"/>
            </a:pPr>
            <a:r>
              <a:rPr lang="pl-PL" sz="1800" dirty="0" smtClean="0">
                <a:solidFill>
                  <a:schemeClr val="tx1"/>
                </a:solidFill>
                <a:latin typeface="Times New Roman" pitchFamily="18" charset="0"/>
                <a:cs typeface="Times New Roman" pitchFamily="18" charset="0"/>
              </a:rPr>
              <a:t> pracować w grupie i odpowiednio wchodzić w role społeczne.</a:t>
            </a:r>
          </a:p>
          <a:p>
            <a:pPr algn="just">
              <a:buNone/>
            </a:pPr>
            <a:r>
              <a:rPr lang="pl-PL" sz="1800" b="1" dirty="0" smtClean="0">
                <a:solidFill>
                  <a:schemeClr val="tx1"/>
                </a:solidFill>
                <a:latin typeface="Times New Roman" pitchFamily="18" charset="0"/>
                <a:cs typeface="Times New Roman" pitchFamily="18" charset="0"/>
              </a:rPr>
              <a:t>Cele emocjonalno – motywacyjne</a:t>
            </a:r>
          </a:p>
          <a:p>
            <a:pPr algn="just">
              <a:buNone/>
            </a:pPr>
            <a:r>
              <a:rPr lang="pl-PL" sz="1800" dirty="0" smtClean="0">
                <a:solidFill>
                  <a:schemeClr val="tx1"/>
                </a:solidFill>
                <a:latin typeface="Times New Roman" pitchFamily="18" charset="0"/>
                <a:cs typeface="Times New Roman" pitchFamily="18" charset="0"/>
              </a:rPr>
              <a:t>Uczeń:</a:t>
            </a:r>
          </a:p>
          <a:p>
            <a:pPr algn="just">
              <a:buFont typeface="Wingdings" pitchFamily="2" charset="2"/>
              <a:buChar char="§"/>
            </a:pPr>
            <a:r>
              <a:rPr lang="pl-PL" sz="1800" dirty="0" smtClean="0">
                <a:solidFill>
                  <a:schemeClr val="tx1"/>
                </a:solidFill>
                <a:latin typeface="Times New Roman" pitchFamily="18" charset="0"/>
                <a:cs typeface="Times New Roman" pitchFamily="18" charset="0"/>
              </a:rPr>
              <a:t> rozumie znaczenie zrównoważonego rozwoju w życiu obecnego                           i przyszłych pokoleń,</a:t>
            </a:r>
          </a:p>
          <a:p>
            <a:pPr algn="just">
              <a:buFont typeface="Wingdings" pitchFamily="2" charset="2"/>
              <a:buChar char="§"/>
            </a:pPr>
            <a:r>
              <a:rPr lang="pl-PL" sz="1800" dirty="0" smtClean="0">
                <a:solidFill>
                  <a:schemeClr val="tx1"/>
                </a:solidFill>
                <a:latin typeface="Times New Roman" pitchFamily="18" charset="0"/>
                <a:cs typeface="Times New Roman" pitchFamily="18" charset="0"/>
              </a:rPr>
              <a:t> zna składniki i wskaźniki zrównoważonego rozwoju,</a:t>
            </a:r>
          </a:p>
          <a:p>
            <a:pPr algn="just">
              <a:buFont typeface="Wingdings" pitchFamily="2" charset="2"/>
              <a:buChar char="§"/>
            </a:pPr>
            <a:r>
              <a:rPr lang="pl-PL" sz="1800" dirty="0" smtClean="0">
                <a:solidFill>
                  <a:schemeClr val="tx1"/>
                </a:solidFill>
                <a:latin typeface="Times New Roman" pitchFamily="18" charset="0"/>
                <a:cs typeface="Times New Roman" pitchFamily="18" charset="0"/>
              </a:rPr>
              <a:t> zna wpływ zrównoważonego rozwoju na poszczególne dziedziny życia               i gospodarki.</a:t>
            </a:r>
          </a:p>
          <a:p>
            <a:pPr algn="just">
              <a:buNone/>
            </a:pPr>
            <a:r>
              <a:rPr lang="pl-PL" sz="1800" b="1" dirty="0" smtClean="0">
                <a:latin typeface="Times New Roman" pitchFamily="18" charset="0"/>
                <a:cs typeface="Times New Roman" pitchFamily="18" charset="0"/>
              </a:rPr>
              <a:t> </a:t>
            </a:r>
            <a:endParaRPr lang="pl-PL"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0" y="0"/>
            <a:ext cx="3357554" cy="369332"/>
          </a:xfrm>
          <a:prstGeom prst="rect">
            <a:avLst/>
          </a:prstGeom>
          <a:solidFill>
            <a:schemeClr val="accent1">
              <a:lumMod val="20000"/>
              <a:lumOff val="80000"/>
            </a:schemeClr>
          </a:solidFill>
          <a:ln>
            <a:solidFill>
              <a:srgbClr val="00B050"/>
            </a:solidFill>
          </a:ln>
          <a:scene3d>
            <a:camera prst="orthographicFront"/>
            <a:lightRig rig="threePt" dir="t"/>
          </a:scene3d>
          <a:sp3d>
            <a:bevelT prst="angle"/>
          </a:sp3d>
        </p:spPr>
        <p:txBody>
          <a:bodyPr wrap="square" rtlCol="0">
            <a:spAutoFit/>
          </a:bodyPr>
          <a:lstStyle/>
          <a:p>
            <a:pPr algn="ctr"/>
            <a:r>
              <a:rPr lang="pl-PL" b="1" dirty="0" smtClean="0">
                <a:solidFill>
                  <a:srgbClr val="C00000"/>
                </a:solidFill>
                <a:latin typeface="Bookman Old Style" pitchFamily="18" charset="0"/>
              </a:rPr>
              <a:t>WPROWADZENIE</a:t>
            </a:r>
            <a:endParaRPr lang="pl-PL" b="1" dirty="0">
              <a:solidFill>
                <a:srgbClr val="C00000"/>
              </a:solidFill>
              <a:latin typeface="Bookman Old Style" pitchFamily="18" charset="0"/>
            </a:endParaRPr>
          </a:p>
        </p:txBody>
      </p:sp>
      <p:sp>
        <p:nvSpPr>
          <p:cNvPr id="5" name="pole tekstowe 4"/>
          <p:cNvSpPr txBox="1"/>
          <p:nvPr/>
        </p:nvSpPr>
        <p:spPr>
          <a:xfrm>
            <a:off x="179512" y="575469"/>
            <a:ext cx="7416824" cy="5201424"/>
          </a:xfrm>
          <a:prstGeom prst="rect">
            <a:avLst/>
          </a:prstGeom>
          <a:noFill/>
        </p:spPr>
        <p:txBody>
          <a:bodyPr wrap="square" rtlCol="0">
            <a:spAutoFit/>
          </a:bodyPr>
          <a:lstStyle/>
          <a:p>
            <a:pPr algn="ctr"/>
            <a:r>
              <a:rPr lang="pl-PL" sz="1600" b="1" i="1" dirty="0" smtClean="0">
                <a:solidFill>
                  <a:srgbClr val="008000"/>
                </a:solidFill>
                <a:latin typeface="Times New Roman" pitchFamily="18" charset="0"/>
                <a:cs typeface="Times New Roman" pitchFamily="18" charset="0"/>
              </a:rPr>
              <a:t>„… świat jest zbyt bliskim krewnym twoich dzieci”</a:t>
            </a:r>
            <a:endParaRPr lang="pl-PL" sz="1600" i="1" dirty="0" smtClean="0">
              <a:solidFill>
                <a:srgbClr val="008000"/>
              </a:solidFill>
              <a:latin typeface="Times New Roman" pitchFamily="18" charset="0"/>
              <a:cs typeface="Times New Roman" pitchFamily="18" charset="0"/>
            </a:endParaRPr>
          </a:p>
          <a:p>
            <a:pPr algn="ctr"/>
            <a:r>
              <a:rPr lang="pl-PL" sz="1600" b="1" i="1" dirty="0" smtClean="0">
                <a:solidFill>
                  <a:srgbClr val="008000"/>
                </a:solidFill>
                <a:latin typeface="Times New Roman" pitchFamily="18" charset="0"/>
                <a:cs typeface="Times New Roman" pitchFamily="18" charset="0"/>
              </a:rPr>
              <a:t>                                                                              </a:t>
            </a:r>
            <a:r>
              <a:rPr lang="pl-PL" sz="1200" i="1" dirty="0" smtClean="0">
                <a:latin typeface="Times New Roman" pitchFamily="18" charset="0"/>
                <a:cs typeface="Times New Roman" pitchFamily="18" charset="0"/>
              </a:rPr>
              <a:t>Jan Polkowski</a:t>
            </a:r>
          </a:p>
          <a:p>
            <a:pPr algn="just"/>
            <a:r>
              <a:rPr lang="pl-PL" sz="1200" b="1" dirty="0" smtClean="0">
                <a:solidFill>
                  <a:srgbClr val="008000"/>
                </a:solidFill>
                <a:latin typeface="Times New Roman" pitchFamily="18" charset="0"/>
                <a:cs typeface="Times New Roman" pitchFamily="18" charset="0"/>
              </a:rPr>
              <a:t>  </a:t>
            </a:r>
          </a:p>
          <a:p>
            <a:pPr algn="just"/>
            <a:r>
              <a:rPr lang="pl-PL" sz="1200" b="1" dirty="0" smtClean="0">
                <a:solidFill>
                  <a:srgbClr val="008000"/>
                </a:solidFill>
                <a:latin typeface="Times New Roman" pitchFamily="18" charset="0"/>
                <a:cs typeface="Times New Roman" pitchFamily="18" charset="0"/>
              </a:rPr>
              <a:t>      </a:t>
            </a:r>
            <a:r>
              <a:rPr lang="pl-PL" dirty="0" smtClean="0">
                <a:solidFill>
                  <a:srgbClr val="008000"/>
                </a:solidFill>
                <a:latin typeface="Times New Roman" pitchFamily="18" charset="0"/>
                <a:cs typeface="Times New Roman" pitchFamily="18" charset="0"/>
              </a:rPr>
              <a:t> </a:t>
            </a:r>
            <a:r>
              <a:rPr lang="pl-PL" dirty="0" smtClean="0">
                <a:latin typeface="Times New Roman" pitchFamily="18" charset="0"/>
                <a:cs typeface="Times New Roman" pitchFamily="18" charset="0"/>
              </a:rPr>
              <a:t>Słowa poety przypominają nam o tym, że nie żyjemy tylko dla siebie, ale przede wszystkim dla kolejnych pokoleń. Co im zostawimy? Czym się podzielimy? Zależy to od nas już dziś. Co zrobić, by lasy, zdrowy klimat, dobra gospodarka, wykluczenie ubóstwa nie stały się częścią bajek? Odpowiedź jest prosta: trzeba znać zasady zrównoważonego rozwoju                       i wprowadzać je we wszystkie dziedziny życia.</a:t>
            </a:r>
          </a:p>
          <a:p>
            <a:pPr algn="just"/>
            <a:r>
              <a:rPr lang="pl-PL" dirty="0" smtClean="0">
                <a:latin typeface="Times New Roman" pitchFamily="18" charset="0"/>
                <a:cs typeface="Times New Roman" pitchFamily="18" charset="0"/>
              </a:rPr>
              <a:t>      Jesteście uczniami klasy III. Niedługo wejdziecie w dorosłe, samodzielne życie  i będziecie decydować o kształcie  swojej egzystencji. Jeśli chcecie żyć świadomie oraz zadbać o to, by Wasze dzieci mogły funkcjonować                            w przyjaznym im świecie, powinniście włączyć się w kampanię na rzec zrównoważonego rozwoju. I tego będą dotyczyły nasze lekcje. Tworząc swoje prace będziecie mieć okazję poznania składników zrównoważonego rozwoju               i spróbujecie przekonać innych do działań w tym kierunku. Zacznijcie od tych prostych kroków. Wybierzcie świadomie temat, grupę, abyście potem,                   w dorosłym życiu, wybierali świadomie to, co dobre dla Was i przyszłych pokoleń.                                                                            </a:t>
            </a:r>
            <a:r>
              <a:rPr lang="pl-PL" sz="1200" i="1" dirty="0" smtClean="0">
                <a:latin typeface="Times New Roman" pitchFamily="18" charset="0"/>
                <a:cs typeface="Times New Roman" pitchFamily="18" charset="0"/>
              </a:rPr>
              <a:t>Zapraszam do pracy</a:t>
            </a:r>
            <a:endParaRPr lang="pl-PL"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0" y="0"/>
            <a:ext cx="3357554" cy="369332"/>
          </a:xfrm>
          <a:prstGeom prst="rect">
            <a:avLst/>
          </a:prstGeom>
          <a:solidFill>
            <a:schemeClr val="accent1">
              <a:lumMod val="20000"/>
              <a:lumOff val="80000"/>
            </a:schemeClr>
          </a:solidFill>
          <a:ln>
            <a:solidFill>
              <a:srgbClr val="008000"/>
            </a:solidFill>
          </a:ln>
          <a:scene3d>
            <a:camera prst="orthographicFront"/>
            <a:lightRig rig="threePt" dir="t"/>
          </a:scene3d>
          <a:sp3d>
            <a:bevelT prst="angle"/>
          </a:sp3d>
        </p:spPr>
        <p:txBody>
          <a:bodyPr wrap="square" rtlCol="0">
            <a:spAutoFit/>
          </a:bodyPr>
          <a:lstStyle/>
          <a:p>
            <a:pPr algn="ctr"/>
            <a:r>
              <a:rPr lang="pl-PL" b="1" dirty="0" smtClean="0">
                <a:solidFill>
                  <a:srgbClr val="C00000"/>
                </a:solidFill>
                <a:latin typeface="Bookman Old Style" pitchFamily="18" charset="0"/>
              </a:rPr>
              <a:t>ZADANIE</a:t>
            </a:r>
            <a:endParaRPr lang="pl-PL" b="1" dirty="0">
              <a:solidFill>
                <a:srgbClr val="C00000"/>
              </a:solidFill>
              <a:latin typeface="Bookman Old Style" pitchFamily="18" charset="0"/>
            </a:endParaRPr>
          </a:p>
        </p:txBody>
      </p:sp>
      <p:sp>
        <p:nvSpPr>
          <p:cNvPr id="5" name="pole tekstowe 4"/>
          <p:cNvSpPr txBox="1"/>
          <p:nvPr/>
        </p:nvSpPr>
        <p:spPr>
          <a:xfrm>
            <a:off x="755576" y="935509"/>
            <a:ext cx="6408712" cy="3231654"/>
          </a:xfrm>
          <a:prstGeom prst="rect">
            <a:avLst/>
          </a:prstGeom>
          <a:noFill/>
        </p:spPr>
        <p:txBody>
          <a:bodyPr wrap="square" rtlCol="0">
            <a:spAutoFit/>
          </a:bodyPr>
          <a:lstStyle/>
          <a:p>
            <a:pPr algn="just"/>
            <a:r>
              <a:rPr lang="pl-PL" sz="2400" b="1" dirty="0" smtClean="0">
                <a:latin typeface="Times New Roman" pitchFamily="18" charset="0"/>
                <a:cs typeface="Times New Roman" pitchFamily="18" charset="0"/>
              </a:rPr>
              <a:t>Waszym zadaniem będzie:</a:t>
            </a:r>
          </a:p>
          <a:p>
            <a:pPr algn="just"/>
            <a:endParaRPr lang="pl-PL" b="1" dirty="0" smtClean="0">
              <a:latin typeface="Times New Roman" pitchFamily="18" charset="0"/>
              <a:cs typeface="Times New Roman" pitchFamily="18" charset="0"/>
            </a:endParaRPr>
          </a:p>
          <a:p>
            <a:pPr marL="342900" lvl="0" indent="-342900">
              <a:buAutoNum type="arabicPeriod"/>
            </a:pPr>
            <a:r>
              <a:rPr lang="pl-PL" dirty="0" smtClean="0">
                <a:latin typeface="Times New Roman" pitchFamily="18" charset="0"/>
                <a:cs typeface="Times New Roman" pitchFamily="18" charset="0"/>
              </a:rPr>
              <a:t>Zapoznać się z proponowanymi przeze mnie materiałami oraz</a:t>
            </a:r>
          </a:p>
          <a:p>
            <a:pPr marL="342900" lvl="0" indent="-342900"/>
            <a:r>
              <a:rPr lang="pl-PL" dirty="0" smtClean="0">
                <a:latin typeface="Times New Roman" pitchFamily="18" charset="0"/>
                <a:cs typeface="Times New Roman" pitchFamily="18" charset="0"/>
              </a:rPr>
              <a:t>      zgromadzić materiały własne.</a:t>
            </a:r>
          </a:p>
          <a:p>
            <a:pPr lvl="0"/>
            <a:endParaRPr lang="pl-PL" dirty="0" smtClean="0">
              <a:latin typeface="Times New Roman" pitchFamily="18" charset="0"/>
              <a:cs typeface="Times New Roman" pitchFamily="18" charset="0"/>
            </a:endParaRPr>
          </a:p>
          <a:p>
            <a:pPr lvl="0"/>
            <a:r>
              <a:rPr lang="pl-PL" dirty="0" smtClean="0">
                <a:latin typeface="Times New Roman" pitchFamily="18" charset="0"/>
                <a:cs typeface="Times New Roman" pitchFamily="18" charset="0"/>
              </a:rPr>
              <a:t>2.   Wykonać rzetelnie i oryginalnie wyznaczone polecenia.</a:t>
            </a:r>
          </a:p>
          <a:p>
            <a:pPr lvl="0"/>
            <a:endParaRPr lang="pl-PL" dirty="0" smtClean="0">
              <a:latin typeface="Times New Roman" pitchFamily="18" charset="0"/>
              <a:cs typeface="Times New Roman" pitchFamily="18" charset="0"/>
            </a:endParaRPr>
          </a:p>
          <a:p>
            <a:pPr marL="342900" indent="-342900" algn="just">
              <a:buAutoNum type="arabicPeriod" startAt="3"/>
            </a:pPr>
            <a:r>
              <a:rPr lang="pl-PL" dirty="0" smtClean="0">
                <a:latin typeface="Times New Roman" pitchFamily="18" charset="0"/>
                <a:cs typeface="Times New Roman" pitchFamily="18" charset="0"/>
              </a:rPr>
              <a:t>Stworzyć dokumenty w programach: Prezi, </a:t>
            </a:r>
            <a:r>
              <a:rPr lang="pl-PL" dirty="0" err="1" smtClean="0">
                <a:latin typeface="Times New Roman" pitchFamily="18" charset="0"/>
                <a:cs typeface="Times New Roman" pitchFamily="18" charset="0"/>
              </a:rPr>
              <a:t>Empressr</a:t>
            </a:r>
            <a:r>
              <a:rPr lang="pl-PL" dirty="0" smtClean="0">
                <a:latin typeface="Times New Roman" pitchFamily="18" charset="0"/>
                <a:cs typeface="Times New Roman" pitchFamily="18" charset="0"/>
              </a:rPr>
              <a:t>, Calameo, </a:t>
            </a:r>
            <a:r>
              <a:rPr lang="pl-PL" dirty="0" err="1" smtClean="0">
                <a:latin typeface="Times New Roman" pitchFamily="18" charset="0"/>
                <a:cs typeface="Times New Roman" pitchFamily="18" charset="0"/>
              </a:rPr>
              <a:t>Blogger</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Popplet</a:t>
            </a:r>
            <a:r>
              <a:rPr lang="pl-PL" dirty="0" smtClean="0">
                <a:latin typeface="Times New Roman" pitchFamily="18" charset="0"/>
                <a:cs typeface="Times New Roman" pitchFamily="18" charset="0"/>
              </a:rPr>
              <a:t>.</a:t>
            </a:r>
          </a:p>
          <a:p>
            <a:pPr algn="just"/>
            <a:r>
              <a:rPr lang="pl-PL" dirty="0" smtClean="0">
                <a:latin typeface="Times New Roman" pitchFamily="18" charset="0"/>
                <a:cs typeface="Times New Roman" pitchFamily="18" charset="0"/>
              </a:rPr>
              <a:t>      </a:t>
            </a:r>
            <a:endParaRPr lang="pl-PL" dirty="0" smtClean="0">
              <a:latin typeface="Bookman Old Style" pitchFamily="18" charset="0"/>
            </a:endParaRPr>
          </a:p>
          <a:p>
            <a:endParaRPr lang="pl-PL" dirty="0">
              <a:latin typeface="Times New Roman" pitchFamily="18" charset="0"/>
              <a:cs typeface="Times New Roman" pitchFamily="18" charset="0"/>
            </a:endParaRPr>
          </a:p>
        </p:txBody>
      </p:sp>
      <p:pic>
        <p:nvPicPr>
          <p:cNvPr id="6" name="Obraz 5" descr="file6431235145941.jpg"/>
          <p:cNvPicPr>
            <a:picLocks noChangeAspect="1"/>
          </p:cNvPicPr>
          <p:nvPr/>
        </p:nvPicPr>
        <p:blipFill>
          <a:blip r:embed="rId2" cstate="print"/>
          <a:stretch>
            <a:fillRect/>
          </a:stretch>
        </p:blipFill>
        <p:spPr>
          <a:xfrm>
            <a:off x="4860032" y="3599210"/>
            <a:ext cx="2880320" cy="2160240"/>
          </a:xfrm>
          <a:prstGeom prst="rect">
            <a:avLst/>
          </a:prstGeom>
          <a:ln>
            <a:noFill/>
          </a:ln>
          <a:effectLst>
            <a:softEdge rad="112500"/>
          </a:effectLst>
        </p:spPr>
      </p:pic>
      <p:sp>
        <p:nvSpPr>
          <p:cNvPr id="7" name="pole tekstowe 6"/>
          <p:cNvSpPr txBox="1"/>
          <p:nvPr/>
        </p:nvSpPr>
        <p:spPr>
          <a:xfrm>
            <a:off x="3131840" y="5400005"/>
            <a:ext cx="1728192" cy="246221"/>
          </a:xfrm>
          <a:prstGeom prst="rect">
            <a:avLst/>
          </a:prstGeom>
          <a:noFill/>
        </p:spPr>
        <p:txBody>
          <a:bodyPr wrap="square" rtlCol="0">
            <a:spAutoFit/>
          </a:bodyPr>
          <a:lstStyle/>
          <a:p>
            <a:r>
              <a:rPr lang="pl-PL" sz="1000" i="1" dirty="0" smtClean="0">
                <a:latin typeface="Book Antiqua" pitchFamily="18" charset="0"/>
              </a:rPr>
              <a:t>Źródło: </a:t>
            </a:r>
            <a:r>
              <a:rPr lang="pl-PL" sz="1000" i="1" dirty="0" smtClean="0">
                <a:latin typeface="Book Antiqua" pitchFamily="18" charset="0"/>
                <a:hlinkClick r:id="rId3"/>
              </a:rPr>
              <a:t>www.morgueFile.com</a:t>
            </a:r>
            <a:endParaRPr lang="pl-PL"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0" y="0"/>
            <a:ext cx="3357554" cy="369332"/>
          </a:xfrm>
          <a:prstGeom prst="rect">
            <a:avLst/>
          </a:prstGeom>
          <a:solidFill>
            <a:schemeClr val="accent1">
              <a:lumMod val="20000"/>
              <a:lumOff val="80000"/>
            </a:schemeClr>
          </a:solidFill>
          <a:ln>
            <a:solidFill>
              <a:srgbClr val="00B050"/>
            </a:solidFill>
          </a:ln>
          <a:scene3d>
            <a:camera prst="orthographicFront"/>
            <a:lightRig rig="threePt" dir="t"/>
          </a:scene3d>
          <a:sp3d>
            <a:bevelT prst="angle"/>
          </a:sp3d>
        </p:spPr>
        <p:txBody>
          <a:bodyPr wrap="square" rtlCol="0">
            <a:spAutoFit/>
          </a:bodyPr>
          <a:lstStyle/>
          <a:p>
            <a:pPr algn="ctr"/>
            <a:r>
              <a:rPr lang="pl-PL" b="1" dirty="0" smtClean="0">
                <a:solidFill>
                  <a:srgbClr val="C00000"/>
                </a:solidFill>
                <a:latin typeface="Bookman Old Style" pitchFamily="18" charset="0"/>
              </a:rPr>
              <a:t>PROCES</a:t>
            </a:r>
            <a:endParaRPr lang="pl-PL" b="1" dirty="0">
              <a:solidFill>
                <a:srgbClr val="C00000"/>
              </a:solidFill>
              <a:latin typeface="Bookman Old Style" pitchFamily="18" charset="0"/>
            </a:endParaRPr>
          </a:p>
        </p:txBody>
      </p:sp>
      <p:sp>
        <p:nvSpPr>
          <p:cNvPr id="5" name="pole tekstowe 4"/>
          <p:cNvSpPr txBox="1"/>
          <p:nvPr/>
        </p:nvSpPr>
        <p:spPr>
          <a:xfrm>
            <a:off x="0" y="575469"/>
            <a:ext cx="7668344" cy="4524315"/>
          </a:xfrm>
          <a:prstGeom prst="rect">
            <a:avLst/>
          </a:prstGeom>
          <a:noFill/>
        </p:spPr>
        <p:txBody>
          <a:bodyPr wrap="square" rtlCol="0">
            <a:spAutoFit/>
          </a:bodyPr>
          <a:lstStyle/>
          <a:p>
            <a:pPr algn="just"/>
            <a:r>
              <a:rPr lang="pl-PL" b="1" u="sng" dirty="0" smtClean="0">
                <a:latin typeface="Times New Roman" pitchFamily="18" charset="0"/>
                <a:cs typeface="Times New Roman" pitchFamily="18" charset="0"/>
              </a:rPr>
              <a:t>ZAPRASZAM  DO  PRACY:</a:t>
            </a:r>
          </a:p>
          <a:p>
            <a:endParaRPr lang="pl-PL" b="1" dirty="0" smtClean="0">
              <a:latin typeface="Times New Roman" pitchFamily="18" charset="0"/>
              <a:cs typeface="Times New Roman" pitchFamily="18" charset="0"/>
            </a:endParaRPr>
          </a:p>
          <a:p>
            <a:pPr marL="342900" indent="-342900" algn="just">
              <a:buAutoNum type="arabicPeriod"/>
            </a:pPr>
            <a:r>
              <a:rPr lang="pl-PL" b="1" dirty="0" smtClean="0">
                <a:latin typeface="Times New Roman" pitchFamily="18" charset="0"/>
                <a:cs typeface="Times New Roman" pitchFamily="18" charset="0"/>
              </a:rPr>
              <a:t>Zapoznajcie się z materiałami i zdecydujcie, w której grupie chcecie pracować.</a:t>
            </a:r>
          </a:p>
          <a:p>
            <a:pPr marL="342900" indent="-342900" algn="just"/>
            <a:endParaRPr lang="pl-PL" b="1" dirty="0" smtClean="0">
              <a:latin typeface="Times New Roman" pitchFamily="18" charset="0"/>
              <a:cs typeface="Times New Roman" pitchFamily="18" charset="0"/>
            </a:endParaRPr>
          </a:p>
          <a:p>
            <a:pPr marL="342900" indent="-342900" algn="just"/>
            <a:r>
              <a:rPr lang="pl-PL" b="1" dirty="0" smtClean="0">
                <a:latin typeface="Times New Roman" pitchFamily="18" charset="0"/>
                <a:cs typeface="Times New Roman" pitchFamily="18" charset="0"/>
              </a:rPr>
              <a:t>2. Wybierzcie pięcioosobowe grupy, w których będziecie pracować. Każda grupa wybierze swojego lidera (powinna to być osoba sprawnie posługująca się TI), który pokieruje Waszą pracą, będzie konsultował postępy działań z nauczycielem  i na zakończenie przedstawi efekty Waszej pracy na forum klasy.</a:t>
            </a:r>
          </a:p>
          <a:p>
            <a:pPr marL="342900" indent="-342900" algn="just"/>
            <a:endParaRPr lang="pl-PL" b="1" dirty="0" smtClean="0">
              <a:latin typeface="Times New Roman" pitchFamily="18" charset="0"/>
              <a:cs typeface="Times New Roman" pitchFamily="18" charset="0"/>
            </a:endParaRPr>
          </a:p>
          <a:p>
            <a:pPr marL="342900" indent="-342900" algn="just"/>
            <a:r>
              <a:rPr lang="pl-PL" b="1" dirty="0" smtClean="0">
                <a:latin typeface="Times New Roman" pitchFamily="18" charset="0"/>
                <a:cs typeface="Times New Roman" pitchFamily="18" charset="0"/>
              </a:rPr>
              <a:t>3. Na początek przypomnijcie sobie zasady tworzenia materiałów                         w zaproponowanych programach, zaplanujcie zadania, opracujcie plan pracy i sprawiedliwie podzielcie obowiązki, ponieważ wszyscy odpowiadacie za efekt końcowy.</a:t>
            </a:r>
          </a:p>
          <a:p>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0" y="0"/>
            <a:ext cx="4572000" cy="369332"/>
          </a:xfrm>
          <a:prstGeom prst="rect">
            <a:avLst/>
          </a:prstGeom>
          <a:solidFill>
            <a:schemeClr val="accent1">
              <a:lumMod val="20000"/>
              <a:lumOff val="80000"/>
            </a:schemeClr>
          </a:solidFill>
          <a:ln>
            <a:solidFill>
              <a:srgbClr val="00B050"/>
            </a:solidFill>
          </a:ln>
          <a:scene3d>
            <a:camera prst="orthographicFront"/>
            <a:lightRig rig="threePt" dir="t"/>
          </a:scene3d>
          <a:sp3d>
            <a:bevelT prst="angle"/>
          </a:sp3d>
        </p:spPr>
        <p:txBody>
          <a:bodyPr wrap="square" rtlCol="0">
            <a:spAutoFit/>
          </a:bodyPr>
          <a:lstStyle/>
          <a:p>
            <a:pPr algn="ctr"/>
            <a:r>
              <a:rPr lang="pl-PL" b="1" dirty="0" smtClean="0">
                <a:solidFill>
                  <a:srgbClr val="C00000"/>
                </a:solidFill>
                <a:latin typeface="Bookman Old Style" pitchFamily="18" charset="0"/>
              </a:rPr>
              <a:t>OTO  WASZE  ZADANIA</a:t>
            </a:r>
            <a:endParaRPr lang="pl-PL" b="1" dirty="0">
              <a:solidFill>
                <a:srgbClr val="C00000"/>
              </a:solidFill>
              <a:latin typeface="Bookman Old Style" pitchFamily="18" charset="0"/>
            </a:endParaRPr>
          </a:p>
        </p:txBody>
      </p:sp>
      <p:sp>
        <p:nvSpPr>
          <p:cNvPr id="5" name="pole tekstowe 4"/>
          <p:cNvSpPr txBox="1"/>
          <p:nvPr/>
        </p:nvSpPr>
        <p:spPr>
          <a:xfrm>
            <a:off x="251520" y="647477"/>
            <a:ext cx="2016224" cy="369332"/>
          </a:xfrm>
          <a:prstGeom prst="rect">
            <a:avLst/>
          </a:prstGeom>
          <a:solidFill>
            <a:srgbClr val="FFC000"/>
          </a:solidFill>
          <a:effectLst>
            <a:innerShdw blurRad="63500" dist="50800" dir="162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l-PL" b="1" dirty="0" smtClean="0">
                <a:solidFill>
                  <a:schemeClr val="tx1"/>
                </a:solidFill>
              </a:rPr>
              <a:t>GRUPA I</a:t>
            </a:r>
            <a:endParaRPr lang="pl-PL" b="1" dirty="0">
              <a:solidFill>
                <a:schemeClr val="tx1"/>
              </a:solidFill>
            </a:endParaRPr>
          </a:p>
        </p:txBody>
      </p:sp>
      <p:sp>
        <p:nvSpPr>
          <p:cNvPr id="6" name="pole tekstowe 5"/>
          <p:cNvSpPr txBox="1"/>
          <p:nvPr/>
        </p:nvSpPr>
        <p:spPr>
          <a:xfrm>
            <a:off x="2483768" y="647477"/>
            <a:ext cx="5112568" cy="2031325"/>
          </a:xfrm>
          <a:prstGeom prst="rect">
            <a:avLst/>
          </a:prstGeom>
          <a:noFill/>
        </p:spPr>
        <p:txBody>
          <a:bodyPr wrap="square" rtlCol="0">
            <a:spAutoFit/>
          </a:bodyPr>
          <a:lstStyle/>
          <a:p>
            <a:pPr algn="just"/>
            <a:r>
              <a:rPr lang="pl-PL" dirty="0" smtClean="0">
                <a:latin typeface="Times New Roman" pitchFamily="18" charset="0"/>
                <a:cs typeface="Times New Roman" pitchFamily="18" charset="0"/>
              </a:rPr>
              <a:t>   </a:t>
            </a:r>
            <a:r>
              <a:rPr lang="pl-PL" b="1" dirty="0" smtClean="0">
                <a:latin typeface="Times New Roman" pitchFamily="18" charset="0"/>
                <a:cs typeface="Times New Roman" pitchFamily="18" charset="0"/>
              </a:rPr>
              <a:t>Jesteście przedstawicielami Ministerstwa Gospodarki. Przygotowujecie szkolenie  dla uczniów szkół średnich na temat zrównoważonej konsumpcji. Przygotujcie prezentację                            w programie Prezi  na ten temat, która pomoże Wam w przeprowadzeniu szkoleń w różnych szkołach.</a:t>
            </a:r>
            <a:endParaRPr lang="pl-PL" b="1" dirty="0">
              <a:latin typeface="Times New Roman" pitchFamily="18" charset="0"/>
              <a:cs typeface="Times New Roman" pitchFamily="18" charset="0"/>
            </a:endParaRPr>
          </a:p>
        </p:txBody>
      </p:sp>
      <p:sp>
        <p:nvSpPr>
          <p:cNvPr id="7" name="pole tekstowe 6"/>
          <p:cNvSpPr txBox="1"/>
          <p:nvPr/>
        </p:nvSpPr>
        <p:spPr>
          <a:xfrm>
            <a:off x="2483768" y="2522536"/>
            <a:ext cx="5112568" cy="3323987"/>
          </a:xfrm>
          <a:prstGeom prst="rect">
            <a:avLst/>
          </a:prstGeom>
          <a:noFill/>
        </p:spPr>
        <p:txBody>
          <a:bodyPr wrap="square" rtlCol="0">
            <a:spAutoFit/>
          </a:bodyPr>
          <a:lstStyle/>
          <a:p>
            <a:r>
              <a:rPr lang="pl-PL" sz="1400" b="1" u="sng" dirty="0" smtClean="0">
                <a:hlinkClick r:id="rId2"/>
              </a:rPr>
              <a:t>http://www.green4v4.eu/</a:t>
            </a:r>
            <a:r>
              <a:rPr lang="pl-PL" sz="1400" b="1" u="sng" dirty="0" err="1" smtClean="0">
                <a:hlinkClick r:id="rId2"/>
              </a:rPr>
              <a:t>pl</a:t>
            </a:r>
            <a:r>
              <a:rPr lang="pl-PL" sz="1400" b="1" u="sng" dirty="0" smtClean="0">
                <a:hlinkClick r:id="rId2"/>
              </a:rPr>
              <a:t>/</a:t>
            </a:r>
            <a:r>
              <a:rPr lang="pl-PL" sz="1400" b="1" u="sng" dirty="0" err="1" smtClean="0">
                <a:hlinkClick r:id="rId2"/>
              </a:rPr>
              <a:t>content</a:t>
            </a:r>
            <a:r>
              <a:rPr lang="pl-PL" sz="1400" b="1" u="sng" dirty="0" smtClean="0">
                <a:hlinkClick r:id="rId2"/>
              </a:rPr>
              <a:t>/co-jest-zr%C3%B3wnowa%C5%BCona-konsumpcja</a:t>
            </a:r>
            <a:endParaRPr lang="pl-PL" sz="1400" b="1" dirty="0" smtClean="0"/>
          </a:p>
          <a:p>
            <a:r>
              <a:rPr lang="pl-PL" sz="1400" b="1" u="sng" dirty="0" smtClean="0">
                <a:hlinkClick r:id="rId3"/>
              </a:rPr>
              <a:t>http://www.mg.gov.pl/files/upload/8382/Broszura%20konsumpcja.pdf</a:t>
            </a:r>
            <a:endParaRPr lang="pl-PL" sz="1400" b="1" dirty="0" smtClean="0"/>
          </a:p>
          <a:p>
            <a:r>
              <a:rPr lang="pl-PL" sz="1400" b="1" u="sng" dirty="0" smtClean="0">
                <a:hlinkClick r:id="rId4"/>
              </a:rPr>
              <a:t>http://pl.cleanright.eu/index.php?option=com_content&amp;task=view&amp;id=838&amp;Itemid=444</a:t>
            </a:r>
            <a:endParaRPr lang="pl-PL" sz="1400" b="1" dirty="0" smtClean="0"/>
          </a:p>
          <a:p>
            <a:r>
              <a:rPr lang="pl-PL" sz="1400" b="1" u="sng" dirty="0" smtClean="0">
                <a:hlinkClick r:id="rId5"/>
              </a:rPr>
              <a:t>http://www.academia.edu/1492476/Dekonsumpcja_ekologizacja_i_zrownowazona_konsumpcja_jako_przeciwwaga_dla_konsumpcjonizmu</a:t>
            </a:r>
            <a:endParaRPr lang="pl-PL" sz="1400" b="1" dirty="0" smtClean="0"/>
          </a:p>
          <a:p>
            <a:r>
              <a:rPr lang="pl-PL" sz="1400" b="1" u="sng" dirty="0" smtClean="0">
                <a:hlinkClick r:id="rId6"/>
              </a:rPr>
              <a:t>http://browse.oecdbookshop.org/oecd/pdfs/free/970204PE5.PDF</a:t>
            </a:r>
            <a:endParaRPr lang="pl-PL" sz="1400" b="1" dirty="0" smtClean="0"/>
          </a:p>
          <a:p>
            <a:r>
              <a:rPr lang="pl-PL" sz="1400" b="1" u="sng" dirty="0" smtClean="0">
                <a:hlinkClick r:id="rId7"/>
              </a:rPr>
              <a:t>http://www.radiorodzina.pl/wiadomosci/7976/</a:t>
            </a:r>
            <a:endParaRPr lang="pl-PL" sz="1400" b="1" dirty="0" smtClean="0"/>
          </a:p>
          <a:p>
            <a:r>
              <a:rPr lang="pl-PL" sz="1400" b="1" u="sng" dirty="0" smtClean="0">
                <a:hlinkClick r:id="rId8"/>
              </a:rPr>
              <a:t>http://www.mg.gov.pl/node/10902</a:t>
            </a:r>
            <a:endParaRPr lang="pl-PL" sz="1400" b="1" dirty="0" smtClean="0"/>
          </a:p>
          <a:p>
            <a:r>
              <a:rPr lang="pl-PL" sz="1400" b="1" u="sng" dirty="0" smtClean="0">
                <a:hlinkClick r:id="rId9"/>
              </a:rPr>
              <a:t>http://www.ekonsument.pl/a142_zywnosc_zrownowazona.html</a:t>
            </a:r>
            <a:endParaRPr lang="pl-PL" sz="1400" b="1" dirty="0"/>
          </a:p>
        </p:txBody>
      </p:sp>
      <p:sp>
        <p:nvSpPr>
          <p:cNvPr id="9" name="pole tekstowe 8"/>
          <p:cNvSpPr txBox="1"/>
          <p:nvPr/>
        </p:nvSpPr>
        <p:spPr>
          <a:xfrm>
            <a:off x="251520" y="5022865"/>
            <a:ext cx="2016224" cy="369332"/>
          </a:xfrm>
          <a:prstGeom prst="rect">
            <a:avLst/>
          </a:prstGeom>
          <a:noFill/>
        </p:spPr>
        <p:txBody>
          <a:bodyPr wrap="square" rtlCol="0">
            <a:spAutoFit/>
          </a:bodyPr>
          <a:lstStyle/>
          <a:p>
            <a:r>
              <a:rPr lang="pl-PL" dirty="0" smtClean="0"/>
              <a:t>Przydatne linki:</a:t>
            </a:r>
            <a:endParaRPr lang="pl-PL" dirty="0"/>
          </a:p>
        </p:txBody>
      </p:sp>
      <p:pic>
        <p:nvPicPr>
          <p:cNvPr id="8" name="Obraz 7" descr="file6941285334300.jpg"/>
          <p:cNvPicPr>
            <a:picLocks noChangeAspect="1"/>
          </p:cNvPicPr>
          <p:nvPr/>
        </p:nvPicPr>
        <p:blipFill>
          <a:blip r:embed="rId10" cstate="print"/>
          <a:stretch>
            <a:fillRect/>
          </a:stretch>
        </p:blipFill>
        <p:spPr>
          <a:xfrm>
            <a:off x="216024" y="1655589"/>
            <a:ext cx="2267744" cy="285911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0" y="359445"/>
            <a:ext cx="2267744" cy="369332"/>
          </a:xfrm>
          <a:prstGeom prst="rect">
            <a:avLst/>
          </a:prstGeom>
          <a:solidFill>
            <a:srgbClr val="FFC000"/>
          </a:solidFill>
          <a:effectLst>
            <a:innerShdw blurRad="63500" dist="50800" dir="162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l-PL" b="1" dirty="0" smtClean="0">
                <a:solidFill>
                  <a:schemeClr val="tx1"/>
                </a:solidFill>
              </a:rPr>
              <a:t>GRUPA II</a:t>
            </a:r>
            <a:endParaRPr lang="pl-PL" b="1" dirty="0">
              <a:solidFill>
                <a:schemeClr val="tx1"/>
              </a:solidFill>
            </a:endParaRPr>
          </a:p>
        </p:txBody>
      </p:sp>
      <p:sp>
        <p:nvSpPr>
          <p:cNvPr id="5" name="pole tekstowe 4"/>
          <p:cNvSpPr txBox="1"/>
          <p:nvPr/>
        </p:nvSpPr>
        <p:spPr>
          <a:xfrm>
            <a:off x="2483768" y="359445"/>
            <a:ext cx="4968552" cy="2031325"/>
          </a:xfrm>
          <a:prstGeom prst="rect">
            <a:avLst/>
          </a:prstGeom>
          <a:noFill/>
        </p:spPr>
        <p:txBody>
          <a:bodyPr wrap="square" rtlCol="0">
            <a:spAutoFit/>
          </a:bodyPr>
          <a:lstStyle/>
          <a:p>
            <a:pPr algn="just"/>
            <a:r>
              <a:rPr lang="pl-PL" b="1" dirty="0" smtClean="0">
                <a:latin typeface="Times New Roman" pitchFamily="18" charset="0"/>
                <a:cs typeface="Times New Roman" pitchFamily="18" charset="0"/>
              </a:rPr>
              <a:t>      Jesteście  pracownikami starostwa. Otrzymaliście polecenie , aby  przygotować materiały i prelekcję na sesję Rady Powiatu, podczas której zaprezentowane  zostaną zasady  zrównoważonej </a:t>
            </a:r>
            <a:r>
              <a:rPr lang="pl-PL" b="1" smtClean="0">
                <a:latin typeface="Times New Roman" pitchFamily="18" charset="0"/>
                <a:cs typeface="Times New Roman" pitchFamily="18" charset="0"/>
              </a:rPr>
              <a:t>gospodarki leśnej. </a:t>
            </a:r>
            <a:r>
              <a:rPr lang="pl-PL" b="1" dirty="0" smtClean="0">
                <a:latin typeface="Times New Roman" pitchFamily="18" charset="0"/>
                <a:cs typeface="Times New Roman" pitchFamily="18" charset="0"/>
              </a:rPr>
              <a:t>Przygotujcie prezentację na ten temat w programie </a:t>
            </a:r>
            <a:r>
              <a:rPr lang="pl-PL" b="1" dirty="0" err="1" smtClean="0">
                <a:latin typeface="Times New Roman" pitchFamily="18" charset="0"/>
                <a:cs typeface="Times New Roman" pitchFamily="18" charset="0"/>
              </a:rPr>
              <a:t>Empressr</a:t>
            </a:r>
            <a:r>
              <a:rPr lang="pl-PL" b="1" dirty="0" smtClean="0">
                <a:latin typeface="Times New Roman" pitchFamily="18" charset="0"/>
                <a:cs typeface="Times New Roman" pitchFamily="18" charset="0"/>
              </a:rPr>
              <a:t>, która  będzie podstawą Waszej prelekcji.</a:t>
            </a:r>
            <a:endParaRPr lang="pl-PL" b="1" dirty="0">
              <a:latin typeface="Times New Roman" pitchFamily="18" charset="0"/>
              <a:cs typeface="Times New Roman" pitchFamily="18" charset="0"/>
            </a:endParaRPr>
          </a:p>
        </p:txBody>
      </p:sp>
      <p:sp>
        <p:nvSpPr>
          <p:cNvPr id="6" name="pole tekstowe 5"/>
          <p:cNvSpPr txBox="1"/>
          <p:nvPr/>
        </p:nvSpPr>
        <p:spPr>
          <a:xfrm>
            <a:off x="2483768" y="2760102"/>
            <a:ext cx="4968552" cy="2677656"/>
          </a:xfrm>
          <a:prstGeom prst="rect">
            <a:avLst/>
          </a:prstGeom>
          <a:noFill/>
        </p:spPr>
        <p:txBody>
          <a:bodyPr wrap="square" rtlCol="0">
            <a:spAutoFit/>
          </a:bodyPr>
          <a:lstStyle/>
          <a:p>
            <a:r>
              <a:rPr lang="pl-PL" sz="1400" b="1" u="sng" dirty="0" smtClean="0">
                <a:hlinkClick r:id="rId2"/>
              </a:rPr>
              <a:t>http://ec.europa.eu/europe2020/europe-2020-in-a-nutshell/priorities/sustainable-growth/index_pl.htm</a:t>
            </a:r>
            <a:endParaRPr lang="pl-PL" sz="1400" b="1" dirty="0" smtClean="0"/>
          </a:p>
          <a:p>
            <a:r>
              <a:rPr lang="pl-PL" sz="1400" b="1" u="sng" dirty="0" smtClean="0">
                <a:hlinkClick r:id="rId3"/>
              </a:rPr>
              <a:t>http://www.polskieradio.pl/42/273/Artykul/970604,Warto-stawiac-na-zrownowazony-rozwoj</a:t>
            </a:r>
            <a:endParaRPr lang="pl-PL" sz="1400" b="1" dirty="0" smtClean="0"/>
          </a:p>
          <a:p>
            <a:r>
              <a:rPr lang="pl-PL" sz="1400" b="1" u="sng" dirty="0" smtClean="0">
                <a:hlinkClick r:id="rId4"/>
              </a:rPr>
              <a:t>http://www.bzg.pl/node/545</a:t>
            </a:r>
            <a:endParaRPr lang="pl-PL" sz="1400" b="1" dirty="0" smtClean="0"/>
          </a:p>
          <a:p>
            <a:r>
              <a:rPr lang="pl-PL" sz="1400" b="1" u="sng" dirty="0" smtClean="0">
                <a:hlinkClick r:id="rId5"/>
              </a:rPr>
              <a:t>http://www.americanhardwood.org/pl/dlugotrwalosc/wlasciwa-gospodarka-lesna/czym-jest-zrownowazona-gospodarka-lesna/</a:t>
            </a:r>
            <a:r>
              <a:rPr lang="pl-PL" sz="1400" b="1" dirty="0" smtClean="0"/>
              <a:t> </a:t>
            </a:r>
          </a:p>
          <a:p>
            <a:r>
              <a:rPr lang="pl-PL" sz="1400" b="1" u="sng" dirty="0" smtClean="0">
                <a:hlinkClick r:id="rId6"/>
              </a:rPr>
              <a:t>http://pracownia.org.pl/dzikie-zycie-numery-archiwalne,2271,article,4844</a:t>
            </a:r>
            <a:endParaRPr lang="pl-PL" sz="1400" b="1" dirty="0" smtClean="0"/>
          </a:p>
          <a:p>
            <a:r>
              <a:rPr lang="pl-PL" sz="1400" b="1" u="sng" dirty="0" smtClean="0">
                <a:hlinkClick r:id="rId7"/>
              </a:rPr>
              <a:t>http://www.dss.iung.pulawy.pl/Documents/ipr/agrisust.html</a:t>
            </a:r>
            <a:endParaRPr lang="pl-PL" sz="1400" b="1" dirty="0"/>
          </a:p>
        </p:txBody>
      </p:sp>
      <p:sp>
        <p:nvSpPr>
          <p:cNvPr id="7" name="pole tekstowe 6"/>
          <p:cNvSpPr txBox="1"/>
          <p:nvPr/>
        </p:nvSpPr>
        <p:spPr>
          <a:xfrm>
            <a:off x="2483768" y="2390770"/>
            <a:ext cx="4231372" cy="369332"/>
          </a:xfrm>
          <a:prstGeom prst="rect">
            <a:avLst/>
          </a:prstGeom>
          <a:noFill/>
        </p:spPr>
        <p:txBody>
          <a:bodyPr wrap="square" rtlCol="0">
            <a:spAutoFit/>
          </a:bodyPr>
          <a:lstStyle/>
          <a:p>
            <a:r>
              <a:rPr lang="pl-PL" dirty="0" smtClean="0"/>
              <a:t>Przydatne linki:</a:t>
            </a:r>
            <a:endParaRPr lang="pl-PL" dirty="0"/>
          </a:p>
        </p:txBody>
      </p:sp>
      <p:pic>
        <p:nvPicPr>
          <p:cNvPr id="8" name="Obraz 7" descr="file000989335134.jpg"/>
          <p:cNvPicPr>
            <a:picLocks noChangeAspect="1"/>
          </p:cNvPicPr>
          <p:nvPr/>
        </p:nvPicPr>
        <p:blipFill>
          <a:blip r:embed="rId8" cstate="print"/>
          <a:stretch>
            <a:fillRect/>
          </a:stretch>
        </p:blipFill>
        <p:spPr>
          <a:xfrm>
            <a:off x="0" y="901849"/>
            <a:ext cx="2232248" cy="453590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51520" y="359445"/>
            <a:ext cx="2016224" cy="369332"/>
          </a:xfrm>
          <a:prstGeom prst="rect">
            <a:avLst/>
          </a:prstGeom>
          <a:solidFill>
            <a:srgbClr val="FFC000"/>
          </a:solidFill>
          <a:effectLst>
            <a:innerShdw blurRad="63500" dist="50800" dir="162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l-PL" b="1" dirty="0" smtClean="0">
                <a:solidFill>
                  <a:schemeClr val="tx1"/>
                </a:solidFill>
              </a:rPr>
              <a:t>GRUPA III</a:t>
            </a:r>
            <a:endParaRPr lang="pl-PL" b="1" dirty="0">
              <a:solidFill>
                <a:schemeClr val="tx1"/>
              </a:solidFill>
            </a:endParaRPr>
          </a:p>
        </p:txBody>
      </p:sp>
      <p:sp>
        <p:nvSpPr>
          <p:cNvPr id="5" name="pole tekstowe 4"/>
          <p:cNvSpPr txBox="1"/>
          <p:nvPr/>
        </p:nvSpPr>
        <p:spPr>
          <a:xfrm>
            <a:off x="2411760" y="359445"/>
            <a:ext cx="5112568" cy="2031325"/>
          </a:xfrm>
          <a:prstGeom prst="rect">
            <a:avLst/>
          </a:prstGeom>
          <a:noFill/>
        </p:spPr>
        <p:txBody>
          <a:bodyPr wrap="square" rtlCol="0">
            <a:spAutoFit/>
          </a:bodyPr>
          <a:lstStyle/>
          <a:p>
            <a:pPr algn="just"/>
            <a:r>
              <a:rPr lang="pl-PL" dirty="0" smtClean="0"/>
              <a:t>      </a:t>
            </a:r>
            <a:r>
              <a:rPr lang="pl-PL" b="1" dirty="0" smtClean="0">
                <a:latin typeface="Times New Roman" pitchFamily="18" charset="0"/>
                <a:cs typeface="Times New Roman" pitchFamily="18" charset="0"/>
              </a:rPr>
              <a:t>Jesteście ekologami, którzy postanowili przeprowadzić kampanię informacyjną na temat zrównoważonego rozwoju. Szczególnie zależy Wam na propagowaniu idei ochrony klimatu. Chcąc zwrócić uwagę na ten problem, załóżcie krótki blog </a:t>
            </a:r>
            <a:r>
              <a:rPr lang="pl-PL" b="1" dirty="0" smtClean="0">
                <a:latin typeface="Times New Roman" pitchFamily="18" charset="0"/>
                <a:cs typeface="Times New Roman" pitchFamily="18" charset="0"/>
              </a:rPr>
              <a:t>tematyczny, </a:t>
            </a:r>
            <a:r>
              <a:rPr lang="pl-PL" b="1" dirty="0" smtClean="0">
                <a:latin typeface="Times New Roman" pitchFamily="18" charset="0"/>
                <a:cs typeface="Times New Roman" pitchFamily="18" charset="0"/>
              </a:rPr>
              <a:t>do obejrzenia którego zaprosicie szerokie grono odbiorców. </a:t>
            </a:r>
          </a:p>
        </p:txBody>
      </p:sp>
      <p:sp>
        <p:nvSpPr>
          <p:cNvPr id="6" name="pole tekstowe 5"/>
          <p:cNvSpPr txBox="1"/>
          <p:nvPr/>
        </p:nvSpPr>
        <p:spPr>
          <a:xfrm>
            <a:off x="2411760" y="3236915"/>
            <a:ext cx="5112568" cy="1815882"/>
          </a:xfrm>
          <a:prstGeom prst="rect">
            <a:avLst/>
          </a:prstGeom>
          <a:noFill/>
        </p:spPr>
        <p:txBody>
          <a:bodyPr wrap="square" rtlCol="0">
            <a:spAutoFit/>
          </a:bodyPr>
          <a:lstStyle/>
          <a:p>
            <a:r>
              <a:rPr lang="pl-PL" sz="1600" b="1" u="sng" dirty="0" smtClean="0">
                <a:hlinkClick r:id="rId2"/>
              </a:rPr>
              <a:t>http://www.youtube.com/watch?v=DWI6mCWVF4w</a:t>
            </a:r>
            <a:endParaRPr lang="pl-PL" sz="1600" b="1" dirty="0" smtClean="0"/>
          </a:p>
          <a:p>
            <a:r>
              <a:rPr lang="pl-PL" sz="1600" b="1" u="sng" dirty="0" smtClean="0">
                <a:hlinkClick r:id="rId3"/>
              </a:rPr>
              <a:t>http://www.youtube.com/watch?v=b5f9J59Vc5w</a:t>
            </a:r>
            <a:endParaRPr lang="pl-PL" sz="1600" b="1" dirty="0" smtClean="0"/>
          </a:p>
          <a:p>
            <a:r>
              <a:rPr lang="pl-PL" sz="1600" b="1" u="sng" dirty="0" smtClean="0">
                <a:hlinkClick r:id="rId4"/>
              </a:rPr>
              <a:t>http://www.hansgrohe.pl/1182.htm</a:t>
            </a:r>
            <a:endParaRPr lang="pl-PL" sz="1600" b="1" dirty="0" smtClean="0"/>
          </a:p>
          <a:p>
            <a:r>
              <a:rPr lang="pl-PL" sz="1600" b="1" u="sng" dirty="0" smtClean="0">
                <a:hlinkClick r:id="rId5"/>
              </a:rPr>
              <a:t>http://www.zmianyklimatu.pl/cat,92,Rady-praktyczne-Jak-powstrzyma%C4%87-globalne-ocieplenie.html</a:t>
            </a:r>
            <a:endParaRPr lang="pl-PL" sz="1600" b="1" dirty="0" smtClean="0"/>
          </a:p>
          <a:p>
            <a:r>
              <a:rPr lang="pl-PL" sz="1600" b="1" u="sng" dirty="0" smtClean="0">
                <a:hlinkClick r:id="rId6"/>
              </a:rPr>
              <a:t>http://infrastruktura.um.warszawa.pl/zielony-klimat</a:t>
            </a:r>
            <a:endParaRPr lang="pl-PL" sz="1600" b="1" dirty="0"/>
          </a:p>
        </p:txBody>
      </p:sp>
      <p:sp>
        <p:nvSpPr>
          <p:cNvPr id="7" name="pole tekstowe 6"/>
          <p:cNvSpPr txBox="1"/>
          <p:nvPr/>
        </p:nvSpPr>
        <p:spPr>
          <a:xfrm>
            <a:off x="2411760" y="2667769"/>
            <a:ext cx="4017628" cy="369332"/>
          </a:xfrm>
          <a:prstGeom prst="rect">
            <a:avLst/>
          </a:prstGeom>
          <a:noFill/>
        </p:spPr>
        <p:txBody>
          <a:bodyPr wrap="square" rtlCol="0">
            <a:spAutoFit/>
          </a:bodyPr>
          <a:lstStyle/>
          <a:p>
            <a:r>
              <a:rPr lang="pl-PL" dirty="0" smtClean="0"/>
              <a:t>Przydatne linki:</a:t>
            </a:r>
            <a:endParaRPr lang="pl-PL" dirty="0"/>
          </a:p>
        </p:txBody>
      </p:sp>
      <p:pic>
        <p:nvPicPr>
          <p:cNvPr id="8" name="Obraz 7" descr="file0001168299783.jpg"/>
          <p:cNvPicPr>
            <a:picLocks noChangeAspect="1"/>
          </p:cNvPicPr>
          <p:nvPr/>
        </p:nvPicPr>
        <p:blipFill>
          <a:blip r:embed="rId7" cstate="print"/>
          <a:stretch>
            <a:fillRect/>
          </a:stretch>
        </p:blipFill>
        <p:spPr>
          <a:xfrm>
            <a:off x="270189" y="1151532"/>
            <a:ext cx="1997555" cy="410445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微软雅黑"/>
        <a:cs typeface=""/>
      </a:majorFont>
      <a:minorFont>
        <a:latin typeface="Arial"/>
        <a:ea typeface="微软雅黑"/>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微软雅黑"/>
        <a:cs typeface=""/>
      </a:majorFont>
      <a:minorFont>
        <a:latin typeface="Arial"/>
        <a:ea typeface="微软雅黑"/>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默认设计模板_3">
  <a:themeElements>
    <a:clrScheme name="默认设计模板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3">
      <a:majorFont>
        <a:latin typeface="Arial"/>
        <a:ea typeface="宋体"/>
        <a:cs typeface=""/>
      </a:majorFont>
      <a:minorFont>
        <a:latin typeface="Arial"/>
        <a:ea typeface="宋体"/>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charset="-122"/>
          </a:defRPr>
        </a:defPPr>
      </a:lstStyle>
    </a:lnDef>
  </a:objectDefaults>
  <a:extraClrSchemeLst>
    <a:extraClrScheme>
      <a:clrScheme name="默认设计模板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336</TotalTime>
  <Pages>0</Pages>
  <Words>2606</Words>
  <Characters>0</Characters>
  <Application>Microsoft Office PowerPoint</Application>
  <DocSecurity>0</DocSecurity>
  <PresentationFormat>Niestandardowy</PresentationFormat>
  <Lines>0</Lines>
  <Paragraphs>260</Paragraphs>
  <Slides>22</Slides>
  <Notes>0</Notes>
  <HiddenSlides>0</HiddenSlides>
  <MMClips>0</MMClips>
  <ScaleCrop>false</ScaleCrop>
  <HeadingPairs>
    <vt:vector size="4" baseType="variant">
      <vt:variant>
        <vt:lpstr>Motyw</vt:lpstr>
      </vt:variant>
      <vt:variant>
        <vt:i4>3</vt:i4>
      </vt:variant>
      <vt:variant>
        <vt:lpstr>Tytuły slajdów</vt:lpstr>
      </vt:variant>
      <vt:variant>
        <vt:i4>22</vt:i4>
      </vt:variant>
    </vt:vector>
  </HeadingPairs>
  <TitlesOfParts>
    <vt:vector size="25" baseType="lpstr">
      <vt:lpstr>默认设计模板</vt:lpstr>
      <vt:lpstr>默认设计模板_2</vt:lpstr>
      <vt:lpstr>默认设计模板_3</vt:lpstr>
      <vt:lpstr>Zostaw coś następnym pokoleniom, czyli o zrównoważonym rozwoju</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vector>
  </TitlesOfParts>
  <Manager/>
  <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subject/>
  <dc:creator>Administrator</dc:creator>
  <cp:keywords/>
  <dc:description/>
  <cp:lastModifiedBy>xxx</cp:lastModifiedBy>
  <cp:revision>75</cp:revision>
  <dcterms:created xsi:type="dcterms:W3CDTF">2012-07-05T08:42:41Z</dcterms:created>
  <dcterms:modified xsi:type="dcterms:W3CDTF">2014-02-09T10:19:26Z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1033-9.1.0.4056</vt:lpwstr>
  </property>
</Properties>
</file>